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48"/>
  </p:notesMasterIdLst>
  <p:handoutMasterIdLst>
    <p:handoutMasterId r:id="rId49"/>
  </p:handoutMasterIdLst>
  <p:sldIdLst>
    <p:sldId id="302" r:id="rId2"/>
    <p:sldId id="298" r:id="rId3"/>
    <p:sldId id="303" r:id="rId4"/>
    <p:sldId id="306" r:id="rId5"/>
    <p:sldId id="310" r:id="rId6"/>
    <p:sldId id="307" r:id="rId7"/>
    <p:sldId id="305" r:id="rId8"/>
    <p:sldId id="311" r:id="rId9"/>
    <p:sldId id="313" r:id="rId10"/>
    <p:sldId id="312" r:id="rId11"/>
    <p:sldId id="315" r:id="rId12"/>
    <p:sldId id="316" r:id="rId13"/>
    <p:sldId id="317" r:id="rId14"/>
    <p:sldId id="320" r:id="rId15"/>
    <p:sldId id="319" r:id="rId16"/>
    <p:sldId id="321" r:id="rId17"/>
    <p:sldId id="323" r:id="rId18"/>
    <p:sldId id="324" r:id="rId19"/>
    <p:sldId id="325" r:id="rId20"/>
    <p:sldId id="326" r:id="rId21"/>
    <p:sldId id="327" r:id="rId22"/>
    <p:sldId id="328" r:id="rId23"/>
    <p:sldId id="329" r:id="rId24"/>
    <p:sldId id="331" r:id="rId25"/>
    <p:sldId id="332" r:id="rId26"/>
    <p:sldId id="333" r:id="rId27"/>
    <p:sldId id="335" r:id="rId28"/>
    <p:sldId id="337" r:id="rId29"/>
    <p:sldId id="340" r:id="rId30"/>
    <p:sldId id="341" r:id="rId31"/>
    <p:sldId id="342" r:id="rId32"/>
    <p:sldId id="343" r:id="rId33"/>
    <p:sldId id="359" r:id="rId34"/>
    <p:sldId id="344" r:id="rId35"/>
    <p:sldId id="345" r:id="rId36"/>
    <p:sldId id="346" r:id="rId37"/>
    <p:sldId id="347" r:id="rId38"/>
    <p:sldId id="348" r:id="rId39"/>
    <p:sldId id="349" r:id="rId40"/>
    <p:sldId id="350" r:id="rId41"/>
    <p:sldId id="351" r:id="rId42"/>
    <p:sldId id="355" r:id="rId43"/>
    <p:sldId id="356" r:id="rId44"/>
    <p:sldId id="357" r:id="rId45"/>
    <p:sldId id="358" r:id="rId46"/>
    <p:sldId id="287" r:id="rId47"/>
  </p:sldIdLst>
  <p:sldSz cx="12192000" cy="6858000"/>
  <p:notesSz cx="6858000" cy="9144000"/>
  <p:custDataLst>
    <p:tags r:id="rId50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87E16"/>
    <a:srgbClr val="EE9E08"/>
    <a:srgbClr val="D000FE"/>
    <a:srgbClr val="00FD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478"/>
    <p:restoredTop sz="97179"/>
  </p:normalViewPr>
  <p:slideViewPr>
    <p:cSldViewPr snapToGrid="0" snapToObjects="1">
      <p:cViewPr varScale="1">
        <p:scale>
          <a:sx n="165" d="100"/>
          <a:sy n="165" d="100"/>
        </p:scale>
        <p:origin x="25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3" d="100"/>
          <a:sy n="93" d="100"/>
        </p:scale>
        <p:origin x="5296" y="2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tags" Target="tags/tag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38359C9-4707-574C-BCD3-54E8A40A8B8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4CD0936-6C0E-204C-8263-1D9EC2F185E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932C27-7A12-5D47-865F-0077DE711A5B}" type="datetimeFigureOut">
              <a:rPr lang="en-US" smtClean="0"/>
              <a:t>6/6/22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54CB9E-29BD-9248-9EB0-A432B4BC957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7C7556-9873-2C4B-8743-9EAF0D35721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037806-88C1-EF41-BEDB-EAF076C2E9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59863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EDCE38-12D8-824E-8313-E5640C50BE3F}" type="datetimeFigureOut">
              <a:rPr lang="en-US" smtClean="0"/>
              <a:t>6/6/22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021ECB-A124-AA4D-982B-4CBCFD402A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2452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Hello everybody and thank you for attending my presentation. I am going to talk about the project I recently started working on in the Spassky and </a:t>
            </a:r>
            <a:r>
              <a:rPr lang="en-US" dirty="0" err="1"/>
              <a:t>Koszul</a:t>
            </a:r>
            <a:r>
              <a:rPr lang="en-US" dirty="0"/>
              <a:t> labs, both located in Paris. This project focuses on the unusual cooption of the mitotic machinery to drive, not cell division but cell differentiation.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8847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790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1763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0614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1435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2826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9566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40639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4376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77957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7741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02954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59938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33298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79020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89665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63315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98631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69510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64525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44654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6373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88055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29541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96701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51629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95089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7434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55976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45939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24302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25106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7182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62677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39970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257057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44730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83715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13673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9200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7674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9392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221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1242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4013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2AA4C-3692-DC40-ADE0-508B5814C6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>
                <a:latin typeface="Comfortaa" pitchFamily="2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C45597-59BF-184F-B29C-07C34F95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2EED0F-48AE-564E-A6C3-CF27D90E860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0F2336-2B77-594A-9C6A-CA3AA84E1B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603CD6-B859-CC4B-973D-63DFFDFCA9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A8A48B6-7138-CD4D-A0E5-305C4B90F1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384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32174-956C-CE42-AF06-2CC1F76FD1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02640"/>
          </a:xfrm>
          <a:prstGeom prst="rect">
            <a:avLst/>
          </a:prstGeom>
          <a:gradFill>
            <a:gsLst>
              <a:gs pos="0">
                <a:schemeClr val="bg2"/>
              </a:gs>
              <a:gs pos="100000">
                <a:schemeClr val="bg2">
                  <a:alpha val="0"/>
                </a:schemeClr>
              </a:gs>
            </a:gsLst>
            <a:lin ang="0" scaled="0"/>
          </a:gradFill>
        </p:spPr>
        <p:txBody>
          <a:bodyPr anchor="ctr">
            <a:noAutofit/>
          </a:bodyPr>
          <a:lstStyle>
            <a:lvl1pPr>
              <a:defRPr sz="2000" b="1">
                <a:latin typeface="Comfortaa" pitchFamily="2" charset="0"/>
                <a:ea typeface="Dotum" panose="020B0600000101010101" pitchFamily="34" charset="-127"/>
                <a:cs typeface="Menlo" panose="020B0609030804020204" pitchFamily="49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40962-E512-134A-8B89-5D29AB8A57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0" y="873761"/>
            <a:ext cx="11927840" cy="551751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None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defRPr sz="1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7C0C8F3A-B457-244F-A8D6-8903A1D3EC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98834" y="5771008"/>
            <a:ext cx="2743200" cy="1452881"/>
          </a:xfrm>
          <a:prstGeom prst="rect">
            <a:avLst/>
          </a:prstGeom>
        </p:spPr>
        <p:txBody>
          <a:bodyPr anchor="b"/>
          <a:lstStyle>
            <a:lvl1pPr algn="r">
              <a:defRPr sz="9600" b="1">
                <a:solidFill>
                  <a:schemeClr val="bg2"/>
                </a:solidFill>
              </a:defRPr>
            </a:lvl1pPr>
          </a:lstStyle>
          <a:p>
            <a:fld id="{9A8A48B6-7138-CD4D-A0E5-305C4B90F102}" type="slidenum">
              <a:rPr lang="en-US" smtClean="0"/>
              <a:pPr/>
              <a:t>‹#›</a:t>
            </a:fld>
            <a:endParaRPr lang="en-US" sz="9600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A7B3241-74CA-D249-BD38-4C57AA297F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5444" y="6517938"/>
            <a:ext cx="4288156" cy="314642"/>
          </a:xfrm>
        </p:spPr>
        <p:txBody>
          <a:bodyPr>
            <a:normAutofit/>
          </a:bodyPr>
          <a:lstStyle>
            <a:lvl1pPr>
              <a:buNone/>
              <a:defRPr lang="en-US" sz="1000" i="1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5C2DBE3-A140-254C-985C-6AF05AF9AD27}"/>
              </a:ext>
            </a:extLst>
          </p:cNvPr>
          <p:cNvCxnSpPr/>
          <p:nvPr userDrawn="1"/>
        </p:nvCxnSpPr>
        <p:spPr>
          <a:xfrm>
            <a:off x="0" y="806824"/>
            <a:ext cx="12192000" cy="0"/>
          </a:xfrm>
          <a:prstGeom prst="line">
            <a:avLst/>
          </a:prstGeom>
          <a:ln w="9525">
            <a:gradFill flip="none" rotWithShape="1">
              <a:gsLst>
                <a:gs pos="0">
                  <a:schemeClr val="tx1"/>
                </a:gs>
                <a:gs pos="50000">
                  <a:schemeClr val="tx1">
                    <a:alpha val="70000"/>
                  </a:schemeClr>
                </a:gs>
                <a:gs pos="100000">
                  <a:schemeClr val="bg1">
                    <a:alpha val="50000"/>
                  </a:schemeClr>
                </a:gs>
              </a:gsLst>
              <a:lin ang="0" scaled="0"/>
              <a:tileRect/>
            </a:gradFill>
            <a:tailEnd type="non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31649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497741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5">
            <a:alphaModFix amt="8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899439E-A8C1-0147-878A-E596CBCA7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E68514-C71E-D749-B402-5599774739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529C53-DC6E-5B43-AE85-3EF6A4F76C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E34DA9-DD42-8445-BB79-DF30D799A8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4CFCD4-3911-E943-8744-54979FE9BE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8A48B6-7138-CD4D-A0E5-305C4B90F1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1851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jp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hyperlink" Target="https://support.illumina.com/content/dam/illumina-support/documents/documentation/software_documentation/bcl2fastq/bcl2fastq_letterbooklet_15038058brpmi.pdf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hyperlink" Target="https://support.illumina.com/content/dam/illumina-support/documents/documentation/software_documentation/bcl2fastq/bcl2fastq_letterbooklet_15038058brpmi.pdf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alphaModFix amt="14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B66F8-B83F-1B49-8597-D3245B3603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97978" y="226031"/>
            <a:ext cx="8596044" cy="2517169"/>
          </a:xfrm>
        </p:spPr>
        <p:txBody>
          <a:bodyPr>
            <a:noAutofit/>
          </a:bodyPr>
          <a:lstStyle/>
          <a:p>
            <a:pPr>
              <a:lnSpc>
                <a:spcPct val="114000"/>
              </a:lnSpc>
            </a:pPr>
            <a:r>
              <a:rPr lang="en-US" sz="4000" b="1" dirty="0"/>
              <a:t>Lecture 2 </a:t>
            </a:r>
            <a:br>
              <a:rPr lang="en-US" sz="2800" b="1" dirty="0"/>
            </a:br>
            <a:r>
              <a:rPr lang="en-US" sz="2800" b="1" dirty="0"/>
              <a:t>Intro to Data processing: </a:t>
            </a:r>
            <a:br>
              <a:rPr lang="en-US" sz="2800" b="1" dirty="0"/>
            </a:br>
            <a:r>
              <a:rPr lang="en-US" sz="2800" b="1" dirty="0"/>
              <a:t>From </a:t>
            </a:r>
            <a:r>
              <a:rPr lang="en-US" sz="2800" b="1" dirty="0" err="1"/>
              <a:t>bcl</a:t>
            </a:r>
            <a:r>
              <a:rPr lang="en-US" sz="2800" b="1" dirty="0"/>
              <a:t> to count matrix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773A9F04-72D8-634B-8B3F-BAED70393E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95910" y="3592462"/>
            <a:ext cx="10000180" cy="3026664"/>
          </a:xfrm>
        </p:spPr>
        <p:txBody>
          <a:bodyPr>
            <a:normAutofit/>
          </a:bodyPr>
          <a:lstStyle/>
          <a:p>
            <a:r>
              <a:rPr lang="en-GB" b="1" dirty="0" err="1">
                <a:latin typeface="Comfortaa" pitchFamily="2" charset="0"/>
              </a:rPr>
              <a:t>Physalia</a:t>
            </a:r>
            <a:r>
              <a:rPr lang="en-GB" b="1" dirty="0">
                <a:latin typeface="Comfortaa" pitchFamily="2" charset="0"/>
              </a:rPr>
              <a:t> course 2022</a:t>
            </a:r>
            <a:br>
              <a:rPr lang="en-GB" b="1" dirty="0">
                <a:latin typeface="Comfortaa" pitchFamily="2" charset="0"/>
              </a:rPr>
            </a:br>
            <a:r>
              <a:rPr lang="en-GB" sz="2800" dirty="0">
                <a:latin typeface="Comfortaa" pitchFamily="2" charset="0"/>
              </a:rPr>
              <a:t>—</a:t>
            </a:r>
            <a:br>
              <a:rPr lang="en-GB" sz="4000" b="1" dirty="0">
                <a:latin typeface="Comfortaa" pitchFamily="2" charset="0"/>
              </a:rPr>
            </a:br>
            <a:r>
              <a:rPr lang="en-GB" b="1" dirty="0">
                <a:latin typeface="Comfortaa" pitchFamily="2" charset="0"/>
              </a:rPr>
              <a:t>Single-cell RNA-seq with R/Bioconductor</a:t>
            </a:r>
          </a:p>
          <a:p>
            <a:endParaRPr lang="en-GB" b="1" dirty="0">
              <a:latin typeface="Comfortaa" pitchFamily="2" charset="0"/>
            </a:endParaRPr>
          </a:p>
          <a:p>
            <a:endParaRPr lang="en-GB" b="1" dirty="0">
              <a:latin typeface="Comfortaa" pitchFamily="2" charset="0"/>
            </a:endParaRPr>
          </a:p>
          <a:p>
            <a:r>
              <a:rPr lang="en-GB" b="1" dirty="0">
                <a:latin typeface="Comfortaa" pitchFamily="2" charset="0"/>
              </a:rPr>
              <a:t>Instructors: </a:t>
            </a:r>
            <a:r>
              <a:rPr lang="en-US" dirty="0">
                <a:latin typeface="Comfortaa" pitchFamily="2" charset="0"/>
              </a:rPr>
              <a:t>Orr </a:t>
            </a:r>
            <a:r>
              <a:rPr lang="en-GB" dirty="0" err="1">
                <a:latin typeface="Comfortaa" pitchFamily="2" charset="0"/>
              </a:rPr>
              <a:t>Ashenberg</a:t>
            </a:r>
            <a:r>
              <a:rPr lang="en-GB" dirty="0">
                <a:latin typeface="Comfortaa" pitchFamily="2" charset="0"/>
              </a:rPr>
              <a:t>, Arnav Mehta &amp; </a:t>
            </a:r>
            <a:r>
              <a:rPr lang="en-US" dirty="0">
                <a:latin typeface="Comfortaa" pitchFamily="2" charset="0"/>
              </a:rPr>
              <a:t>Jacques Serizay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397778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Why do we end up with so many </a:t>
            </a:r>
            <a:r>
              <a:rPr lang="en-US" dirty="0" err="1">
                <a:solidFill>
                  <a:srgbClr val="C00000"/>
                </a:solidFill>
              </a:rPr>
              <a:t>fastq</a:t>
            </a:r>
            <a:r>
              <a:rPr lang="en-US" dirty="0">
                <a:solidFill>
                  <a:srgbClr val="C00000"/>
                </a:solidFill>
              </a:rPr>
              <a:t> files? </a:t>
            </a:r>
            <a:endParaRPr lang="en-US" dirty="0"/>
          </a:p>
        </p:txBody>
      </p:sp>
      <p:sp>
        <p:nvSpPr>
          <p:cNvPr id="35" name="Google Shape;166;p5">
            <a:extLst>
              <a:ext uri="{FF2B5EF4-FFF2-40B4-BE49-F238E27FC236}">
                <a16:creationId xmlns:a16="http://schemas.microsoft.com/office/drawing/2014/main" id="{0B13F89E-9FA5-B04F-B53C-8FC8376875A4}"/>
              </a:ext>
            </a:extLst>
          </p:cNvPr>
          <p:cNvSpPr/>
          <p:nvPr/>
        </p:nvSpPr>
        <p:spPr>
          <a:xfrm>
            <a:off x="772296" y="1420834"/>
            <a:ext cx="10836875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dirty="0">
                <a:latin typeface="Avenir"/>
                <a:ea typeface="Avenir"/>
                <a:cs typeface="Avenir"/>
                <a:sym typeface="Avenir"/>
              </a:rPr>
              <a:t>We sequence the paired ends of each DNA fragment molecule, in 3 different sequencing “runs”.</a:t>
            </a:r>
            <a:endParaRPr b="1" dirty="0"/>
          </a:p>
        </p:txBody>
      </p:sp>
      <p:pic>
        <p:nvPicPr>
          <p:cNvPr id="8" name="Google Shape;178;p6">
            <a:extLst>
              <a:ext uri="{FF2B5EF4-FFF2-40B4-BE49-F238E27FC236}">
                <a16:creationId xmlns:a16="http://schemas.microsoft.com/office/drawing/2014/main" id="{D7911235-C82B-1E44-AA80-A55CE2F18CD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69292" y="2627903"/>
            <a:ext cx="9264136" cy="2157866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79;p6">
            <a:extLst>
              <a:ext uri="{FF2B5EF4-FFF2-40B4-BE49-F238E27FC236}">
                <a16:creationId xmlns:a16="http://schemas.microsoft.com/office/drawing/2014/main" id="{520B65F7-7394-D446-B4F4-690051E69EDE}"/>
              </a:ext>
            </a:extLst>
          </p:cNvPr>
          <p:cNvSpPr txBox="1"/>
          <p:nvPr/>
        </p:nvSpPr>
        <p:spPr>
          <a:xfrm>
            <a:off x="3362960" y="5457513"/>
            <a:ext cx="103105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R1.fastq</a:t>
            </a:r>
            <a:endParaRPr/>
          </a:p>
        </p:txBody>
      </p:sp>
      <p:sp>
        <p:nvSpPr>
          <p:cNvPr id="10" name="Google Shape;180;p6">
            <a:extLst>
              <a:ext uri="{FF2B5EF4-FFF2-40B4-BE49-F238E27FC236}">
                <a16:creationId xmlns:a16="http://schemas.microsoft.com/office/drawing/2014/main" id="{4C28A505-EF1B-B246-8C86-D90564A6F5E6}"/>
              </a:ext>
            </a:extLst>
          </p:cNvPr>
          <p:cNvSpPr txBox="1"/>
          <p:nvPr/>
        </p:nvSpPr>
        <p:spPr>
          <a:xfrm>
            <a:off x="7845959" y="5457513"/>
            <a:ext cx="103105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R2.fastq</a:t>
            </a:r>
            <a:endParaRPr/>
          </a:p>
        </p:txBody>
      </p:sp>
      <p:sp>
        <p:nvSpPr>
          <p:cNvPr id="11" name="Google Shape;181;p6">
            <a:extLst>
              <a:ext uri="{FF2B5EF4-FFF2-40B4-BE49-F238E27FC236}">
                <a16:creationId xmlns:a16="http://schemas.microsoft.com/office/drawing/2014/main" id="{5D626D22-9805-7B41-AE7F-9DCB9E21F4CD}"/>
              </a:ext>
            </a:extLst>
          </p:cNvPr>
          <p:cNvSpPr txBox="1"/>
          <p:nvPr/>
        </p:nvSpPr>
        <p:spPr>
          <a:xfrm>
            <a:off x="8942125" y="5457513"/>
            <a:ext cx="94929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I1.fastq</a:t>
            </a:r>
            <a:endParaRPr/>
          </a:p>
        </p:txBody>
      </p:sp>
      <p:cxnSp>
        <p:nvCxnSpPr>
          <p:cNvPr id="12" name="Google Shape;182;p6">
            <a:extLst>
              <a:ext uri="{FF2B5EF4-FFF2-40B4-BE49-F238E27FC236}">
                <a16:creationId xmlns:a16="http://schemas.microsoft.com/office/drawing/2014/main" id="{4E8ED4CB-6783-7A4E-A5CC-D45D4D9C1DE2}"/>
              </a:ext>
            </a:extLst>
          </p:cNvPr>
          <p:cNvCxnSpPr/>
          <p:nvPr/>
        </p:nvCxnSpPr>
        <p:spPr>
          <a:xfrm>
            <a:off x="3820160" y="4714240"/>
            <a:ext cx="12801" cy="74327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3" name="Google Shape;183;p6">
            <a:extLst>
              <a:ext uri="{FF2B5EF4-FFF2-40B4-BE49-F238E27FC236}">
                <a16:creationId xmlns:a16="http://schemas.microsoft.com/office/drawing/2014/main" id="{13477939-DF1D-0843-89A9-6D56B851443C}"/>
              </a:ext>
            </a:extLst>
          </p:cNvPr>
          <p:cNvCxnSpPr/>
          <p:nvPr/>
        </p:nvCxnSpPr>
        <p:spPr>
          <a:xfrm>
            <a:off x="8405412" y="4714240"/>
            <a:ext cx="12801" cy="74327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4" name="Google Shape;184;p6">
            <a:extLst>
              <a:ext uri="{FF2B5EF4-FFF2-40B4-BE49-F238E27FC236}">
                <a16:creationId xmlns:a16="http://schemas.microsoft.com/office/drawing/2014/main" id="{7968C20A-8845-4948-B3A7-1D3621C96BBA}"/>
              </a:ext>
            </a:extLst>
          </p:cNvPr>
          <p:cNvCxnSpPr/>
          <p:nvPr/>
        </p:nvCxnSpPr>
        <p:spPr>
          <a:xfrm>
            <a:off x="9240299" y="4714240"/>
            <a:ext cx="12801" cy="74327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pic>
        <p:nvPicPr>
          <p:cNvPr id="15" name="Picture 2">
            <a:extLst>
              <a:ext uri="{FF2B5EF4-FFF2-40B4-BE49-F238E27FC236}">
                <a16:creationId xmlns:a16="http://schemas.microsoft.com/office/drawing/2014/main" id="{9808C623-2D1D-314C-9B46-4263764BC4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33289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38828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I1 is important for demultiplexing multiple samples simultaneously sequenced</a:t>
            </a:r>
            <a:endParaRPr lang="en-US" dirty="0"/>
          </a:p>
        </p:txBody>
      </p:sp>
      <p:pic>
        <p:nvPicPr>
          <p:cNvPr id="8" name="Google Shape;178;p6">
            <a:extLst>
              <a:ext uri="{FF2B5EF4-FFF2-40B4-BE49-F238E27FC236}">
                <a16:creationId xmlns:a16="http://schemas.microsoft.com/office/drawing/2014/main" id="{D7911235-C82B-1E44-AA80-A55CE2F18CD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69292" y="2627903"/>
            <a:ext cx="9264136" cy="2157866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79;p6">
            <a:extLst>
              <a:ext uri="{FF2B5EF4-FFF2-40B4-BE49-F238E27FC236}">
                <a16:creationId xmlns:a16="http://schemas.microsoft.com/office/drawing/2014/main" id="{520B65F7-7394-D446-B4F4-690051E69EDE}"/>
              </a:ext>
            </a:extLst>
          </p:cNvPr>
          <p:cNvSpPr txBox="1"/>
          <p:nvPr/>
        </p:nvSpPr>
        <p:spPr>
          <a:xfrm>
            <a:off x="3362960" y="5457513"/>
            <a:ext cx="103105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R1.fastq</a:t>
            </a:r>
            <a:endParaRPr/>
          </a:p>
        </p:txBody>
      </p:sp>
      <p:sp>
        <p:nvSpPr>
          <p:cNvPr id="10" name="Google Shape;180;p6">
            <a:extLst>
              <a:ext uri="{FF2B5EF4-FFF2-40B4-BE49-F238E27FC236}">
                <a16:creationId xmlns:a16="http://schemas.microsoft.com/office/drawing/2014/main" id="{4C28A505-EF1B-B246-8C86-D90564A6F5E6}"/>
              </a:ext>
            </a:extLst>
          </p:cNvPr>
          <p:cNvSpPr txBox="1"/>
          <p:nvPr/>
        </p:nvSpPr>
        <p:spPr>
          <a:xfrm>
            <a:off x="7845959" y="5457513"/>
            <a:ext cx="103105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R2.fastq</a:t>
            </a:r>
            <a:endParaRPr/>
          </a:p>
        </p:txBody>
      </p:sp>
      <p:sp>
        <p:nvSpPr>
          <p:cNvPr id="11" name="Google Shape;181;p6">
            <a:extLst>
              <a:ext uri="{FF2B5EF4-FFF2-40B4-BE49-F238E27FC236}">
                <a16:creationId xmlns:a16="http://schemas.microsoft.com/office/drawing/2014/main" id="{5D626D22-9805-7B41-AE7F-9DCB9E21F4CD}"/>
              </a:ext>
            </a:extLst>
          </p:cNvPr>
          <p:cNvSpPr txBox="1"/>
          <p:nvPr/>
        </p:nvSpPr>
        <p:spPr>
          <a:xfrm>
            <a:off x="8942125" y="5457513"/>
            <a:ext cx="1272139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FF0000"/>
                </a:solidFill>
                <a:latin typeface="Avenir"/>
                <a:ea typeface="Avenir"/>
                <a:cs typeface="Avenir"/>
                <a:sym typeface="Avenir"/>
              </a:rPr>
              <a:t>I1.fastq</a:t>
            </a:r>
            <a:endParaRPr sz="2400" b="1" dirty="0">
              <a:solidFill>
                <a:srgbClr val="FF0000"/>
              </a:solidFill>
            </a:endParaRPr>
          </a:p>
        </p:txBody>
      </p:sp>
      <p:cxnSp>
        <p:nvCxnSpPr>
          <p:cNvPr id="12" name="Google Shape;182;p6">
            <a:extLst>
              <a:ext uri="{FF2B5EF4-FFF2-40B4-BE49-F238E27FC236}">
                <a16:creationId xmlns:a16="http://schemas.microsoft.com/office/drawing/2014/main" id="{4E8ED4CB-6783-7A4E-A5CC-D45D4D9C1DE2}"/>
              </a:ext>
            </a:extLst>
          </p:cNvPr>
          <p:cNvCxnSpPr/>
          <p:nvPr/>
        </p:nvCxnSpPr>
        <p:spPr>
          <a:xfrm>
            <a:off x="3820160" y="4714240"/>
            <a:ext cx="12801" cy="74327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3" name="Google Shape;183;p6">
            <a:extLst>
              <a:ext uri="{FF2B5EF4-FFF2-40B4-BE49-F238E27FC236}">
                <a16:creationId xmlns:a16="http://schemas.microsoft.com/office/drawing/2014/main" id="{13477939-DF1D-0843-89A9-6D56B851443C}"/>
              </a:ext>
            </a:extLst>
          </p:cNvPr>
          <p:cNvCxnSpPr/>
          <p:nvPr/>
        </p:nvCxnSpPr>
        <p:spPr>
          <a:xfrm>
            <a:off x="8405412" y="4714240"/>
            <a:ext cx="12801" cy="74327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4" name="Google Shape;184;p6">
            <a:extLst>
              <a:ext uri="{FF2B5EF4-FFF2-40B4-BE49-F238E27FC236}">
                <a16:creationId xmlns:a16="http://schemas.microsoft.com/office/drawing/2014/main" id="{7968C20A-8845-4948-B3A7-1D3621C96BBA}"/>
              </a:ext>
            </a:extLst>
          </p:cNvPr>
          <p:cNvCxnSpPr/>
          <p:nvPr/>
        </p:nvCxnSpPr>
        <p:spPr>
          <a:xfrm>
            <a:off x="9240299" y="4714240"/>
            <a:ext cx="12801" cy="74327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5" name="Google Shape;166;p5">
            <a:extLst>
              <a:ext uri="{FF2B5EF4-FFF2-40B4-BE49-F238E27FC236}">
                <a16:creationId xmlns:a16="http://schemas.microsoft.com/office/drawing/2014/main" id="{61C726FC-F344-144D-91D3-2DFE0D7EEAFF}"/>
              </a:ext>
            </a:extLst>
          </p:cNvPr>
          <p:cNvSpPr/>
          <p:nvPr/>
        </p:nvSpPr>
        <p:spPr>
          <a:xfrm>
            <a:off x="242359" y="1050573"/>
            <a:ext cx="10836875" cy="1477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dirty="0">
                <a:latin typeface="Avenir"/>
                <a:ea typeface="Avenir"/>
                <a:cs typeface="Avenir"/>
                <a:sym typeface="Avenir"/>
              </a:rPr>
              <a:t>Each </a:t>
            </a:r>
            <a:r>
              <a:rPr lang="en-US" dirty="0" err="1">
                <a:latin typeface="Avenir"/>
                <a:ea typeface="Avenir"/>
                <a:cs typeface="Avenir"/>
                <a:sym typeface="Avenir"/>
              </a:rPr>
              <a:t>fastq</a:t>
            </a:r>
            <a:r>
              <a:rPr lang="en-US" dirty="0">
                <a:latin typeface="Avenir"/>
                <a:ea typeface="Avenir"/>
                <a:cs typeface="Avenir"/>
                <a:sym typeface="Avenir"/>
              </a:rPr>
              <a:t> generated by </a:t>
            </a:r>
            <a:r>
              <a:rPr lang="en-US" b="1" dirty="0">
                <a:latin typeface="Avenir"/>
                <a:ea typeface="Avenir"/>
                <a:cs typeface="Avenir"/>
                <a:sym typeface="Avenir"/>
              </a:rPr>
              <a:t>bcl2fastq</a:t>
            </a:r>
            <a:r>
              <a:rPr lang="en-US" dirty="0">
                <a:latin typeface="Avenir"/>
                <a:ea typeface="Avenir"/>
                <a:cs typeface="Avenir"/>
                <a:sym typeface="Avenir"/>
              </a:rPr>
              <a:t> contains a different information: </a:t>
            </a:r>
          </a:p>
          <a:p>
            <a:pPr lvl="0"/>
            <a:endParaRPr lang="en-US" dirty="0">
              <a:latin typeface="Avenir"/>
              <a:ea typeface="Avenir"/>
              <a:cs typeface="Avenir"/>
              <a:sym typeface="Avenir"/>
            </a:endParaRPr>
          </a:p>
          <a:p>
            <a:pPr marL="285750" lvl="0" indent="-285750">
              <a:buFontTx/>
              <a:buChar char="-"/>
            </a:pPr>
            <a:r>
              <a:rPr lang="en-US" dirty="0">
                <a:latin typeface="Avenir"/>
                <a:ea typeface="Avenir"/>
                <a:cs typeface="Avenir"/>
                <a:sym typeface="Avenir"/>
              </a:rPr>
              <a:t>I1.fastq contains sample index</a:t>
            </a:r>
          </a:p>
          <a:p>
            <a:pPr marL="285750" lvl="0" indent="-285750">
              <a:buFontTx/>
              <a:buChar char="-"/>
            </a:pPr>
            <a:r>
              <a:rPr lang="en-US" dirty="0">
                <a:latin typeface="Avenir"/>
                <a:ea typeface="Avenir"/>
                <a:cs typeface="Avenir"/>
                <a:sym typeface="Avenir"/>
              </a:rPr>
              <a:t>R1.fastq contains cell barcode + UMI</a:t>
            </a:r>
          </a:p>
          <a:p>
            <a:pPr marL="285750" lvl="0" indent="-285750">
              <a:buFontTx/>
              <a:buChar char="-"/>
            </a:pPr>
            <a:r>
              <a:rPr lang="en-US" dirty="0">
                <a:latin typeface="Avenir"/>
                <a:ea typeface="Avenir"/>
                <a:cs typeface="Avenir"/>
                <a:sym typeface="Avenir"/>
              </a:rPr>
              <a:t>R2.fatsq contains transcript information </a:t>
            </a:r>
            <a:endParaRPr b="1" dirty="0"/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031CF56E-1821-7B49-A0D1-51DB75FCCD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33289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45569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R1 contains information on the cell of origin (as well as a UMI)</a:t>
            </a:r>
            <a:endParaRPr lang="en-US" dirty="0"/>
          </a:p>
        </p:txBody>
      </p:sp>
      <p:pic>
        <p:nvPicPr>
          <p:cNvPr id="8" name="Google Shape;178;p6">
            <a:extLst>
              <a:ext uri="{FF2B5EF4-FFF2-40B4-BE49-F238E27FC236}">
                <a16:creationId xmlns:a16="http://schemas.microsoft.com/office/drawing/2014/main" id="{D7911235-C82B-1E44-AA80-A55CE2F18CD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69292" y="2627903"/>
            <a:ext cx="9264136" cy="2157866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80;p6">
            <a:extLst>
              <a:ext uri="{FF2B5EF4-FFF2-40B4-BE49-F238E27FC236}">
                <a16:creationId xmlns:a16="http://schemas.microsoft.com/office/drawing/2014/main" id="{4C28A505-EF1B-B246-8C86-D90564A6F5E6}"/>
              </a:ext>
            </a:extLst>
          </p:cNvPr>
          <p:cNvSpPr txBox="1"/>
          <p:nvPr/>
        </p:nvSpPr>
        <p:spPr>
          <a:xfrm>
            <a:off x="7845959" y="5457513"/>
            <a:ext cx="103105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R2.fastq</a:t>
            </a:r>
            <a:endParaRPr dirty="0"/>
          </a:p>
        </p:txBody>
      </p:sp>
      <p:cxnSp>
        <p:nvCxnSpPr>
          <p:cNvPr id="12" name="Google Shape;182;p6">
            <a:extLst>
              <a:ext uri="{FF2B5EF4-FFF2-40B4-BE49-F238E27FC236}">
                <a16:creationId xmlns:a16="http://schemas.microsoft.com/office/drawing/2014/main" id="{4E8ED4CB-6783-7A4E-A5CC-D45D4D9C1DE2}"/>
              </a:ext>
            </a:extLst>
          </p:cNvPr>
          <p:cNvCxnSpPr/>
          <p:nvPr/>
        </p:nvCxnSpPr>
        <p:spPr>
          <a:xfrm>
            <a:off x="3820160" y="4714240"/>
            <a:ext cx="12801" cy="74327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3" name="Google Shape;183;p6">
            <a:extLst>
              <a:ext uri="{FF2B5EF4-FFF2-40B4-BE49-F238E27FC236}">
                <a16:creationId xmlns:a16="http://schemas.microsoft.com/office/drawing/2014/main" id="{13477939-DF1D-0843-89A9-6D56B851443C}"/>
              </a:ext>
            </a:extLst>
          </p:cNvPr>
          <p:cNvCxnSpPr/>
          <p:nvPr/>
        </p:nvCxnSpPr>
        <p:spPr>
          <a:xfrm>
            <a:off x="8405412" y="4714240"/>
            <a:ext cx="12801" cy="74327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4" name="Google Shape;184;p6">
            <a:extLst>
              <a:ext uri="{FF2B5EF4-FFF2-40B4-BE49-F238E27FC236}">
                <a16:creationId xmlns:a16="http://schemas.microsoft.com/office/drawing/2014/main" id="{7968C20A-8845-4948-B3A7-1D3621C96BBA}"/>
              </a:ext>
            </a:extLst>
          </p:cNvPr>
          <p:cNvCxnSpPr/>
          <p:nvPr/>
        </p:nvCxnSpPr>
        <p:spPr>
          <a:xfrm>
            <a:off x="9240299" y="4714240"/>
            <a:ext cx="12801" cy="74327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5" name="Google Shape;180;p6">
            <a:extLst>
              <a:ext uri="{FF2B5EF4-FFF2-40B4-BE49-F238E27FC236}">
                <a16:creationId xmlns:a16="http://schemas.microsoft.com/office/drawing/2014/main" id="{A4EFD1E4-BCBA-D84D-A5DE-F56F94B71B6B}"/>
              </a:ext>
            </a:extLst>
          </p:cNvPr>
          <p:cNvSpPr txBox="1"/>
          <p:nvPr/>
        </p:nvSpPr>
        <p:spPr>
          <a:xfrm>
            <a:off x="8968177" y="5457513"/>
            <a:ext cx="103105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I1.fastq</a:t>
            </a:r>
            <a:endParaRPr dirty="0"/>
          </a:p>
        </p:txBody>
      </p:sp>
      <p:sp>
        <p:nvSpPr>
          <p:cNvPr id="16" name="Google Shape;181;p6">
            <a:extLst>
              <a:ext uri="{FF2B5EF4-FFF2-40B4-BE49-F238E27FC236}">
                <a16:creationId xmlns:a16="http://schemas.microsoft.com/office/drawing/2014/main" id="{4CB51507-FF04-274D-84E5-C75BE8ED36D2}"/>
              </a:ext>
            </a:extLst>
          </p:cNvPr>
          <p:cNvSpPr txBox="1"/>
          <p:nvPr/>
        </p:nvSpPr>
        <p:spPr>
          <a:xfrm>
            <a:off x="3147247" y="5496622"/>
            <a:ext cx="1635821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FF0000"/>
                </a:solidFill>
                <a:latin typeface="Avenir"/>
                <a:ea typeface="Avenir"/>
                <a:cs typeface="Avenir"/>
                <a:sym typeface="Avenir"/>
              </a:rPr>
              <a:t>R1.fastq</a:t>
            </a:r>
            <a:endParaRPr sz="2400" b="1" dirty="0">
              <a:solidFill>
                <a:srgbClr val="FF0000"/>
              </a:solidFill>
            </a:endParaRPr>
          </a:p>
        </p:txBody>
      </p:sp>
      <p:sp>
        <p:nvSpPr>
          <p:cNvPr id="17" name="Google Shape;166;p5">
            <a:extLst>
              <a:ext uri="{FF2B5EF4-FFF2-40B4-BE49-F238E27FC236}">
                <a16:creationId xmlns:a16="http://schemas.microsoft.com/office/drawing/2014/main" id="{55061F02-0AE9-7E40-8AF7-48B7E27B83B6}"/>
              </a:ext>
            </a:extLst>
          </p:cNvPr>
          <p:cNvSpPr/>
          <p:nvPr/>
        </p:nvSpPr>
        <p:spPr>
          <a:xfrm>
            <a:off x="242359" y="1050573"/>
            <a:ext cx="10836875" cy="1477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dirty="0">
                <a:latin typeface="Avenir"/>
                <a:ea typeface="Avenir"/>
                <a:cs typeface="Avenir"/>
                <a:sym typeface="Avenir"/>
              </a:rPr>
              <a:t>Each </a:t>
            </a:r>
            <a:r>
              <a:rPr lang="en-US" dirty="0" err="1">
                <a:latin typeface="Avenir"/>
                <a:ea typeface="Avenir"/>
                <a:cs typeface="Avenir"/>
                <a:sym typeface="Avenir"/>
              </a:rPr>
              <a:t>fastq</a:t>
            </a:r>
            <a:r>
              <a:rPr lang="en-US" dirty="0">
                <a:latin typeface="Avenir"/>
                <a:ea typeface="Avenir"/>
                <a:cs typeface="Avenir"/>
                <a:sym typeface="Avenir"/>
              </a:rPr>
              <a:t> generated by </a:t>
            </a:r>
            <a:r>
              <a:rPr lang="en-US" b="1" dirty="0">
                <a:latin typeface="Avenir"/>
                <a:ea typeface="Avenir"/>
                <a:cs typeface="Avenir"/>
                <a:sym typeface="Avenir"/>
              </a:rPr>
              <a:t>bcl2fastq</a:t>
            </a:r>
            <a:r>
              <a:rPr lang="en-US" dirty="0">
                <a:latin typeface="Avenir"/>
                <a:ea typeface="Avenir"/>
                <a:cs typeface="Avenir"/>
                <a:sym typeface="Avenir"/>
              </a:rPr>
              <a:t> contains a different information: </a:t>
            </a:r>
          </a:p>
          <a:p>
            <a:pPr lvl="0"/>
            <a:endParaRPr lang="en-US" dirty="0">
              <a:latin typeface="Avenir"/>
              <a:ea typeface="Avenir"/>
              <a:cs typeface="Avenir"/>
              <a:sym typeface="Avenir"/>
            </a:endParaRPr>
          </a:p>
          <a:p>
            <a:pPr marL="285750" lvl="0" indent="-285750">
              <a:buFontTx/>
              <a:buChar char="-"/>
            </a:pPr>
            <a:r>
              <a:rPr lang="en-US" dirty="0">
                <a:latin typeface="Avenir"/>
                <a:ea typeface="Avenir"/>
                <a:cs typeface="Avenir"/>
                <a:sym typeface="Avenir"/>
              </a:rPr>
              <a:t>I1.fastq contains sample index</a:t>
            </a:r>
          </a:p>
          <a:p>
            <a:pPr marL="285750" lvl="0" indent="-285750">
              <a:buFontTx/>
              <a:buChar char="-"/>
            </a:pPr>
            <a:r>
              <a:rPr lang="en-US" dirty="0">
                <a:latin typeface="Avenir"/>
                <a:ea typeface="Avenir"/>
                <a:cs typeface="Avenir"/>
                <a:sym typeface="Avenir"/>
              </a:rPr>
              <a:t>R1.fastq contains cell barcode + UMI</a:t>
            </a:r>
          </a:p>
          <a:p>
            <a:pPr marL="285750" lvl="0" indent="-285750">
              <a:buFontTx/>
              <a:buChar char="-"/>
            </a:pPr>
            <a:r>
              <a:rPr lang="en-US" dirty="0">
                <a:latin typeface="Avenir"/>
                <a:ea typeface="Avenir"/>
                <a:cs typeface="Avenir"/>
                <a:sym typeface="Avenir"/>
              </a:rPr>
              <a:t>R2.fatsq contains transcript information </a:t>
            </a:r>
            <a:endParaRPr b="1" dirty="0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D0381B8E-84F2-9A4A-A627-D3F6B1D48B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05711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R2 contains sequence of the DNA fragment captured by sequencing</a:t>
            </a:r>
            <a:endParaRPr lang="en-US" dirty="0"/>
          </a:p>
        </p:txBody>
      </p:sp>
      <p:pic>
        <p:nvPicPr>
          <p:cNvPr id="8" name="Google Shape;178;p6">
            <a:extLst>
              <a:ext uri="{FF2B5EF4-FFF2-40B4-BE49-F238E27FC236}">
                <a16:creationId xmlns:a16="http://schemas.microsoft.com/office/drawing/2014/main" id="{D7911235-C82B-1E44-AA80-A55CE2F18CD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69292" y="2627903"/>
            <a:ext cx="9264136" cy="2157866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80;p6">
            <a:extLst>
              <a:ext uri="{FF2B5EF4-FFF2-40B4-BE49-F238E27FC236}">
                <a16:creationId xmlns:a16="http://schemas.microsoft.com/office/drawing/2014/main" id="{4C28A505-EF1B-B246-8C86-D90564A6F5E6}"/>
              </a:ext>
            </a:extLst>
          </p:cNvPr>
          <p:cNvSpPr txBox="1"/>
          <p:nvPr/>
        </p:nvSpPr>
        <p:spPr>
          <a:xfrm>
            <a:off x="3304634" y="5457513"/>
            <a:ext cx="103105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R1.fastq</a:t>
            </a:r>
            <a:endParaRPr dirty="0"/>
          </a:p>
        </p:txBody>
      </p:sp>
      <p:cxnSp>
        <p:nvCxnSpPr>
          <p:cNvPr id="12" name="Google Shape;182;p6">
            <a:extLst>
              <a:ext uri="{FF2B5EF4-FFF2-40B4-BE49-F238E27FC236}">
                <a16:creationId xmlns:a16="http://schemas.microsoft.com/office/drawing/2014/main" id="{4E8ED4CB-6783-7A4E-A5CC-D45D4D9C1DE2}"/>
              </a:ext>
            </a:extLst>
          </p:cNvPr>
          <p:cNvCxnSpPr/>
          <p:nvPr/>
        </p:nvCxnSpPr>
        <p:spPr>
          <a:xfrm>
            <a:off x="3820160" y="4714240"/>
            <a:ext cx="12801" cy="74327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3" name="Google Shape;183;p6">
            <a:extLst>
              <a:ext uri="{FF2B5EF4-FFF2-40B4-BE49-F238E27FC236}">
                <a16:creationId xmlns:a16="http://schemas.microsoft.com/office/drawing/2014/main" id="{13477939-DF1D-0843-89A9-6D56B851443C}"/>
              </a:ext>
            </a:extLst>
          </p:cNvPr>
          <p:cNvCxnSpPr/>
          <p:nvPr/>
        </p:nvCxnSpPr>
        <p:spPr>
          <a:xfrm>
            <a:off x="8405412" y="4714240"/>
            <a:ext cx="12801" cy="74327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4" name="Google Shape;184;p6">
            <a:extLst>
              <a:ext uri="{FF2B5EF4-FFF2-40B4-BE49-F238E27FC236}">
                <a16:creationId xmlns:a16="http://schemas.microsoft.com/office/drawing/2014/main" id="{7968C20A-8845-4948-B3A7-1D3621C96BBA}"/>
              </a:ext>
            </a:extLst>
          </p:cNvPr>
          <p:cNvCxnSpPr/>
          <p:nvPr/>
        </p:nvCxnSpPr>
        <p:spPr>
          <a:xfrm>
            <a:off x="9240299" y="4714240"/>
            <a:ext cx="12801" cy="74327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5" name="Google Shape;180;p6">
            <a:extLst>
              <a:ext uri="{FF2B5EF4-FFF2-40B4-BE49-F238E27FC236}">
                <a16:creationId xmlns:a16="http://schemas.microsoft.com/office/drawing/2014/main" id="{A4EFD1E4-BCBA-D84D-A5DE-F56F94B71B6B}"/>
              </a:ext>
            </a:extLst>
          </p:cNvPr>
          <p:cNvSpPr txBox="1"/>
          <p:nvPr/>
        </p:nvSpPr>
        <p:spPr>
          <a:xfrm>
            <a:off x="8968177" y="5457513"/>
            <a:ext cx="103105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I1.fastq</a:t>
            </a:r>
            <a:endParaRPr dirty="0"/>
          </a:p>
        </p:txBody>
      </p:sp>
      <p:sp>
        <p:nvSpPr>
          <p:cNvPr id="16" name="Google Shape;181;p6">
            <a:extLst>
              <a:ext uri="{FF2B5EF4-FFF2-40B4-BE49-F238E27FC236}">
                <a16:creationId xmlns:a16="http://schemas.microsoft.com/office/drawing/2014/main" id="{4CB51507-FF04-274D-84E5-C75BE8ED36D2}"/>
              </a:ext>
            </a:extLst>
          </p:cNvPr>
          <p:cNvSpPr txBox="1"/>
          <p:nvPr/>
        </p:nvSpPr>
        <p:spPr>
          <a:xfrm>
            <a:off x="7752586" y="5457513"/>
            <a:ext cx="1635821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FF0000"/>
                </a:solidFill>
                <a:latin typeface="Avenir"/>
                <a:ea typeface="Avenir"/>
                <a:cs typeface="Avenir"/>
                <a:sym typeface="Avenir"/>
              </a:rPr>
              <a:t>R2.fastq</a:t>
            </a:r>
            <a:endParaRPr sz="2400" b="1" dirty="0">
              <a:solidFill>
                <a:srgbClr val="FF0000"/>
              </a:solidFill>
            </a:endParaRPr>
          </a:p>
        </p:txBody>
      </p:sp>
      <p:sp>
        <p:nvSpPr>
          <p:cNvPr id="17" name="Google Shape;166;p5">
            <a:extLst>
              <a:ext uri="{FF2B5EF4-FFF2-40B4-BE49-F238E27FC236}">
                <a16:creationId xmlns:a16="http://schemas.microsoft.com/office/drawing/2014/main" id="{0D75DD82-8904-534A-8DB2-5F95A8F515FF}"/>
              </a:ext>
            </a:extLst>
          </p:cNvPr>
          <p:cNvSpPr/>
          <p:nvPr/>
        </p:nvSpPr>
        <p:spPr>
          <a:xfrm>
            <a:off x="242359" y="1050573"/>
            <a:ext cx="10836875" cy="1477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dirty="0">
                <a:latin typeface="Avenir"/>
                <a:ea typeface="Avenir"/>
                <a:cs typeface="Avenir"/>
                <a:sym typeface="Avenir"/>
              </a:rPr>
              <a:t>Each </a:t>
            </a:r>
            <a:r>
              <a:rPr lang="en-US" dirty="0" err="1">
                <a:latin typeface="Avenir"/>
                <a:ea typeface="Avenir"/>
                <a:cs typeface="Avenir"/>
                <a:sym typeface="Avenir"/>
              </a:rPr>
              <a:t>fastq</a:t>
            </a:r>
            <a:r>
              <a:rPr lang="en-US" dirty="0">
                <a:latin typeface="Avenir"/>
                <a:ea typeface="Avenir"/>
                <a:cs typeface="Avenir"/>
                <a:sym typeface="Avenir"/>
              </a:rPr>
              <a:t> generated by </a:t>
            </a:r>
            <a:r>
              <a:rPr lang="en-US" b="1" dirty="0">
                <a:latin typeface="Avenir"/>
                <a:ea typeface="Avenir"/>
                <a:cs typeface="Avenir"/>
                <a:sym typeface="Avenir"/>
              </a:rPr>
              <a:t>bcl2fastq</a:t>
            </a:r>
            <a:r>
              <a:rPr lang="en-US" dirty="0">
                <a:latin typeface="Avenir"/>
                <a:ea typeface="Avenir"/>
                <a:cs typeface="Avenir"/>
                <a:sym typeface="Avenir"/>
              </a:rPr>
              <a:t> contains a different information: </a:t>
            </a:r>
          </a:p>
          <a:p>
            <a:pPr lvl="0"/>
            <a:endParaRPr lang="en-US" dirty="0">
              <a:latin typeface="Avenir"/>
              <a:ea typeface="Avenir"/>
              <a:cs typeface="Avenir"/>
              <a:sym typeface="Avenir"/>
            </a:endParaRPr>
          </a:p>
          <a:p>
            <a:pPr marL="285750" lvl="0" indent="-285750">
              <a:buFontTx/>
              <a:buChar char="-"/>
            </a:pPr>
            <a:r>
              <a:rPr lang="en-US" dirty="0">
                <a:latin typeface="Avenir"/>
                <a:ea typeface="Avenir"/>
                <a:cs typeface="Avenir"/>
                <a:sym typeface="Avenir"/>
              </a:rPr>
              <a:t>I1.fastq contains sample index</a:t>
            </a:r>
          </a:p>
          <a:p>
            <a:pPr marL="285750" lvl="0" indent="-285750">
              <a:buFontTx/>
              <a:buChar char="-"/>
            </a:pPr>
            <a:r>
              <a:rPr lang="en-US" dirty="0">
                <a:latin typeface="Avenir"/>
                <a:ea typeface="Avenir"/>
                <a:cs typeface="Avenir"/>
                <a:sym typeface="Avenir"/>
              </a:rPr>
              <a:t>R1.fastq contains cell barcode + UMI</a:t>
            </a:r>
          </a:p>
          <a:p>
            <a:pPr marL="285750" lvl="0" indent="-285750">
              <a:buFontTx/>
              <a:buChar char="-"/>
            </a:pPr>
            <a:r>
              <a:rPr lang="en-US" dirty="0">
                <a:latin typeface="Avenir"/>
                <a:ea typeface="Avenir"/>
                <a:cs typeface="Avenir"/>
                <a:sym typeface="Avenir"/>
              </a:rPr>
              <a:t>R2.fatsq contains transcript information </a:t>
            </a:r>
            <a:endParaRPr b="1" dirty="0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3510906A-6DD8-6E4D-94E2-E5D167884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33289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44860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Reconstructing actual molecules loaded in the sequencer</a:t>
            </a:r>
            <a:endParaRPr lang="en-US" dirty="0"/>
          </a:p>
        </p:txBody>
      </p:sp>
      <p:sp>
        <p:nvSpPr>
          <p:cNvPr id="17" name="Google Shape;166;p5">
            <a:extLst>
              <a:ext uri="{FF2B5EF4-FFF2-40B4-BE49-F238E27FC236}">
                <a16:creationId xmlns:a16="http://schemas.microsoft.com/office/drawing/2014/main" id="{0D75DD82-8904-534A-8DB2-5F95A8F515FF}"/>
              </a:ext>
            </a:extLst>
          </p:cNvPr>
          <p:cNvSpPr/>
          <p:nvPr/>
        </p:nvSpPr>
        <p:spPr>
          <a:xfrm>
            <a:off x="242359" y="1050573"/>
            <a:ext cx="10836875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dirty="0">
                <a:latin typeface="Avenir"/>
                <a:ea typeface="Avenir"/>
                <a:cs typeface="Avenir"/>
                <a:sym typeface="Avenir"/>
              </a:rPr>
              <a:t>After demultiplexing, here is what you have: </a:t>
            </a:r>
            <a:endParaRPr b="1" dirty="0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3510906A-6DD8-6E4D-94E2-E5D167884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33289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464E1E93-BB5D-9E49-8078-32BB87D410F2}"/>
              </a:ext>
            </a:extLst>
          </p:cNvPr>
          <p:cNvGrpSpPr/>
          <p:nvPr/>
        </p:nvGrpSpPr>
        <p:grpSpPr>
          <a:xfrm>
            <a:off x="3135139" y="1839191"/>
            <a:ext cx="4872142" cy="4784575"/>
            <a:chOff x="3045741" y="1047874"/>
            <a:chExt cx="5709685" cy="5607065"/>
          </a:xfrm>
        </p:grpSpPr>
        <p:pic>
          <p:nvPicPr>
            <p:cNvPr id="19" name="Google Shape;248;p11" descr="Image">
              <a:extLst>
                <a:ext uri="{FF2B5EF4-FFF2-40B4-BE49-F238E27FC236}">
                  <a16:creationId xmlns:a16="http://schemas.microsoft.com/office/drawing/2014/main" id="{3E51F29D-9D0B-794C-B65D-FD575E623818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045741" y="1474722"/>
              <a:ext cx="5709685" cy="518021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" name="Google Shape;253;p11">
              <a:extLst>
                <a:ext uri="{FF2B5EF4-FFF2-40B4-BE49-F238E27FC236}">
                  <a16:creationId xmlns:a16="http://schemas.microsoft.com/office/drawing/2014/main" id="{6EE64E2A-6111-2648-B182-680231A43AF2}"/>
                </a:ext>
              </a:extLst>
            </p:cNvPr>
            <p:cNvSpPr txBox="1"/>
            <p:nvPr/>
          </p:nvSpPr>
          <p:spPr>
            <a:xfrm>
              <a:off x="4045228" y="1047874"/>
              <a:ext cx="1031051" cy="3606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dirty="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rPr>
                <a:t>R1.fastq</a:t>
              </a:r>
              <a:endParaRPr sz="1400" dirty="0"/>
            </a:p>
          </p:txBody>
        </p:sp>
        <p:sp>
          <p:nvSpPr>
            <p:cNvPr id="21" name="Google Shape;254;p11">
              <a:extLst>
                <a:ext uri="{FF2B5EF4-FFF2-40B4-BE49-F238E27FC236}">
                  <a16:creationId xmlns:a16="http://schemas.microsoft.com/office/drawing/2014/main" id="{F35EF37D-6DBF-D145-8257-2F616017DE5E}"/>
                </a:ext>
              </a:extLst>
            </p:cNvPr>
            <p:cNvSpPr txBox="1"/>
            <p:nvPr/>
          </p:nvSpPr>
          <p:spPr>
            <a:xfrm>
              <a:off x="6748671" y="1047874"/>
              <a:ext cx="1031051" cy="3606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dirty="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rPr>
                <a:t>R2.fastq</a:t>
              </a:r>
              <a:endParaRPr sz="1400" dirty="0"/>
            </a:p>
          </p:txBody>
        </p:sp>
      </p:grpSp>
      <p:sp>
        <p:nvSpPr>
          <p:cNvPr id="22" name="Google Shape;249;p11">
            <a:extLst>
              <a:ext uri="{FF2B5EF4-FFF2-40B4-BE49-F238E27FC236}">
                <a16:creationId xmlns:a16="http://schemas.microsoft.com/office/drawing/2014/main" id="{979D08EA-468E-C84D-B101-F17B3A1FEFDA}"/>
              </a:ext>
            </a:extLst>
          </p:cNvPr>
          <p:cNvSpPr/>
          <p:nvPr/>
        </p:nvSpPr>
        <p:spPr>
          <a:xfrm>
            <a:off x="6641194" y="3677332"/>
            <a:ext cx="2071160" cy="99598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  <p:extLst>
      <p:ext uri="{BB962C8B-B14F-4D97-AF65-F5344CB8AC3E}">
        <p14:creationId xmlns:p14="http://schemas.microsoft.com/office/powerpoint/2010/main" val="26475474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15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5" name="Google Shape;114;p3">
            <a:extLst>
              <a:ext uri="{FF2B5EF4-FFF2-40B4-BE49-F238E27FC236}">
                <a16:creationId xmlns:a16="http://schemas.microsoft.com/office/drawing/2014/main" id="{54558573-7013-444D-89DA-E6F35FBC2445}"/>
              </a:ext>
            </a:extLst>
          </p:cNvPr>
          <p:cNvSpPr txBox="1"/>
          <p:nvPr/>
        </p:nvSpPr>
        <p:spPr>
          <a:xfrm>
            <a:off x="1196534" y="2012316"/>
            <a:ext cx="3300984" cy="38808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Create fastq files</a:t>
            </a:r>
            <a:endParaRPr/>
          </a:p>
        </p:txBody>
      </p:sp>
      <p:sp>
        <p:nvSpPr>
          <p:cNvPr id="16" name="Google Shape;115;p3">
            <a:extLst>
              <a:ext uri="{FF2B5EF4-FFF2-40B4-BE49-F238E27FC236}">
                <a16:creationId xmlns:a16="http://schemas.microsoft.com/office/drawing/2014/main" id="{1310CF91-F62C-8545-B8C3-962492771E36}"/>
              </a:ext>
            </a:extLst>
          </p:cNvPr>
          <p:cNvSpPr txBox="1"/>
          <p:nvPr/>
        </p:nvSpPr>
        <p:spPr>
          <a:xfrm>
            <a:off x="1196534" y="3336056"/>
            <a:ext cx="3300984" cy="38808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QC: remove low quality reads</a:t>
            </a:r>
            <a:endParaRPr/>
          </a:p>
        </p:txBody>
      </p:sp>
      <p:sp>
        <p:nvSpPr>
          <p:cNvPr id="17" name="Google Shape;116;p3">
            <a:extLst>
              <a:ext uri="{FF2B5EF4-FFF2-40B4-BE49-F238E27FC236}">
                <a16:creationId xmlns:a16="http://schemas.microsoft.com/office/drawing/2014/main" id="{3A3BB0A3-D6A3-724B-A9FC-AF2774448398}"/>
              </a:ext>
            </a:extLst>
          </p:cNvPr>
          <p:cNvSpPr txBox="1"/>
          <p:nvPr/>
        </p:nvSpPr>
        <p:spPr>
          <a:xfrm>
            <a:off x="1196534" y="3997926"/>
            <a:ext cx="3300984" cy="38808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Align fastq to BAM</a:t>
            </a:r>
            <a:endParaRPr/>
          </a:p>
        </p:txBody>
      </p:sp>
      <p:sp>
        <p:nvSpPr>
          <p:cNvPr id="18" name="Google Shape;117;p3">
            <a:extLst>
              <a:ext uri="{FF2B5EF4-FFF2-40B4-BE49-F238E27FC236}">
                <a16:creationId xmlns:a16="http://schemas.microsoft.com/office/drawing/2014/main" id="{D5B465C1-DEC6-2545-A150-8AE6BDAB805B}"/>
              </a:ext>
            </a:extLst>
          </p:cNvPr>
          <p:cNvSpPr txBox="1"/>
          <p:nvPr/>
        </p:nvSpPr>
        <p:spPr>
          <a:xfrm>
            <a:off x="1196534" y="4659796"/>
            <a:ext cx="3300984" cy="38808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QC: collapse UMI</a:t>
            </a:r>
            <a:endParaRPr/>
          </a:p>
        </p:txBody>
      </p:sp>
      <p:sp>
        <p:nvSpPr>
          <p:cNvPr id="19" name="Google Shape;118;p3">
            <a:extLst>
              <a:ext uri="{FF2B5EF4-FFF2-40B4-BE49-F238E27FC236}">
                <a16:creationId xmlns:a16="http://schemas.microsoft.com/office/drawing/2014/main" id="{2A03ADD0-105E-8A4C-9AAA-2F31503252FB}"/>
              </a:ext>
            </a:extLst>
          </p:cNvPr>
          <p:cNvSpPr txBox="1"/>
          <p:nvPr/>
        </p:nvSpPr>
        <p:spPr>
          <a:xfrm>
            <a:off x="1196534" y="2674186"/>
            <a:ext cx="3300984" cy="38808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QC: assess overall quality</a:t>
            </a:r>
            <a:endParaRPr/>
          </a:p>
        </p:txBody>
      </p:sp>
      <p:sp>
        <p:nvSpPr>
          <p:cNvPr id="20" name="Google Shape;119;p3">
            <a:extLst>
              <a:ext uri="{FF2B5EF4-FFF2-40B4-BE49-F238E27FC236}">
                <a16:creationId xmlns:a16="http://schemas.microsoft.com/office/drawing/2014/main" id="{927889A2-F450-2247-BBAA-A1983C9B905D}"/>
              </a:ext>
            </a:extLst>
          </p:cNvPr>
          <p:cNvSpPr txBox="1"/>
          <p:nvPr/>
        </p:nvSpPr>
        <p:spPr>
          <a:xfrm>
            <a:off x="1196534" y="5321666"/>
            <a:ext cx="3300984" cy="38808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View alignment</a:t>
            </a:r>
            <a:endParaRPr/>
          </a:p>
        </p:txBody>
      </p:sp>
      <p:sp>
        <p:nvSpPr>
          <p:cNvPr id="21" name="Google Shape;120;p3">
            <a:extLst>
              <a:ext uri="{FF2B5EF4-FFF2-40B4-BE49-F238E27FC236}">
                <a16:creationId xmlns:a16="http://schemas.microsoft.com/office/drawing/2014/main" id="{59D51C52-3DAE-934A-A7AF-416BCCB2DA7D}"/>
              </a:ext>
            </a:extLst>
          </p:cNvPr>
          <p:cNvSpPr txBox="1"/>
          <p:nvPr/>
        </p:nvSpPr>
        <p:spPr>
          <a:xfrm>
            <a:off x="1196534" y="5983537"/>
            <a:ext cx="3300984" cy="38808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Count matrix</a:t>
            </a:r>
            <a:endParaRPr/>
          </a:p>
        </p:txBody>
      </p:sp>
      <p:sp>
        <p:nvSpPr>
          <p:cNvPr id="22" name="Google Shape;121;p3">
            <a:extLst>
              <a:ext uri="{FF2B5EF4-FFF2-40B4-BE49-F238E27FC236}">
                <a16:creationId xmlns:a16="http://schemas.microsoft.com/office/drawing/2014/main" id="{84E89C16-6D6C-5949-BF31-C72A475FB514}"/>
              </a:ext>
            </a:extLst>
          </p:cNvPr>
          <p:cNvSpPr txBox="1"/>
          <p:nvPr/>
        </p:nvSpPr>
        <p:spPr>
          <a:xfrm>
            <a:off x="1196534" y="1350446"/>
            <a:ext cx="3300984" cy="388087"/>
          </a:xfrm>
          <a:prstGeom prst="rect">
            <a:avLst/>
          </a:prstGeom>
          <a:solidFill>
            <a:srgbClr val="941651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Get bcl file</a:t>
            </a:r>
            <a:endParaRPr/>
          </a:p>
        </p:txBody>
      </p:sp>
      <p:sp>
        <p:nvSpPr>
          <p:cNvPr id="26" name="Google Shape;125;p3">
            <a:extLst>
              <a:ext uri="{FF2B5EF4-FFF2-40B4-BE49-F238E27FC236}">
                <a16:creationId xmlns:a16="http://schemas.microsoft.com/office/drawing/2014/main" id="{4E12A1B0-E52F-3445-B9A3-D58EB1585455}"/>
              </a:ext>
            </a:extLst>
          </p:cNvPr>
          <p:cNvSpPr/>
          <p:nvPr/>
        </p:nvSpPr>
        <p:spPr>
          <a:xfrm>
            <a:off x="4712793" y="1369201"/>
            <a:ext cx="67072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That is the role of the sequencing machine!</a:t>
            </a:r>
            <a:endParaRPr lang="en-US" dirty="0"/>
          </a:p>
        </p:txBody>
      </p:sp>
      <p:pic>
        <p:nvPicPr>
          <p:cNvPr id="27" name="Google Shape;126;p3">
            <a:extLst>
              <a:ext uri="{FF2B5EF4-FFF2-40B4-BE49-F238E27FC236}">
                <a16:creationId xmlns:a16="http://schemas.microsoft.com/office/drawing/2014/main" id="{4559B1DD-20A8-2140-9361-84A461F5E64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7395"/>
          <a:stretch/>
        </p:blipFill>
        <p:spPr>
          <a:xfrm>
            <a:off x="430726" y="5949560"/>
            <a:ext cx="739821" cy="389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127;p3">
            <a:extLst>
              <a:ext uri="{FF2B5EF4-FFF2-40B4-BE49-F238E27FC236}">
                <a16:creationId xmlns:a16="http://schemas.microsoft.com/office/drawing/2014/main" id="{E12C0DF7-DD4B-A643-BF1B-1BCA1242BEA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7395"/>
          <a:stretch/>
        </p:blipFill>
        <p:spPr>
          <a:xfrm>
            <a:off x="430726" y="4633109"/>
            <a:ext cx="739821" cy="389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128;p3">
            <a:extLst>
              <a:ext uri="{FF2B5EF4-FFF2-40B4-BE49-F238E27FC236}">
                <a16:creationId xmlns:a16="http://schemas.microsoft.com/office/drawing/2014/main" id="{269630E4-C242-8047-93A0-2F8A5E93098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7395"/>
          <a:stretch/>
        </p:blipFill>
        <p:spPr>
          <a:xfrm>
            <a:off x="430726" y="5291336"/>
            <a:ext cx="739821" cy="389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129;p3">
            <a:extLst>
              <a:ext uri="{FF2B5EF4-FFF2-40B4-BE49-F238E27FC236}">
                <a16:creationId xmlns:a16="http://schemas.microsoft.com/office/drawing/2014/main" id="{FE7C731D-98E4-A244-BE8F-F231E767B15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7395"/>
          <a:stretch/>
        </p:blipFill>
        <p:spPr>
          <a:xfrm>
            <a:off x="430726" y="3974882"/>
            <a:ext cx="739821" cy="389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oogle Shape;130;p3">
            <a:extLst>
              <a:ext uri="{FF2B5EF4-FFF2-40B4-BE49-F238E27FC236}">
                <a16:creationId xmlns:a16="http://schemas.microsoft.com/office/drawing/2014/main" id="{5E620A6D-0650-074A-A141-9C2BD1D7059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7395"/>
          <a:stretch/>
        </p:blipFill>
        <p:spPr>
          <a:xfrm>
            <a:off x="430726" y="3316655"/>
            <a:ext cx="739821" cy="389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131;p3">
            <a:extLst>
              <a:ext uri="{FF2B5EF4-FFF2-40B4-BE49-F238E27FC236}">
                <a16:creationId xmlns:a16="http://schemas.microsoft.com/office/drawing/2014/main" id="{2830F823-430A-E546-97E9-CFE612DD343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7395"/>
          <a:stretch/>
        </p:blipFill>
        <p:spPr>
          <a:xfrm>
            <a:off x="430726" y="2658428"/>
            <a:ext cx="739821" cy="38918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Flowchart: from .</a:t>
            </a:r>
            <a:r>
              <a:rPr lang="en-US" dirty="0" err="1">
                <a:solidFill>
                  <a:srgbClr val="C00000"/>
                </a:solidFill>
              </a:rPr>
              <a:t>bcl</a:t>
            </a:r>
            <a:r>
              <a:rPr lang="en-US" dirty="0">
                <a:solidFill>
                  <a:srgbClr val="C00000"/>
                </a:solidFill>
              </a:rPr>
              <a:t> to count matrix</a:t>
            </a:r>
            <a:endParaRPr lang="en-US" dirty="0"/>
          </a:p>
        </p:txBody>
      </p:sp>
      <p:pic>
        <p:nvPicPr>
          <p:cNvPr id="35" name="Google Shape;152;p4">
            <a:extLst>
              <a:ext uri="{FF2B5EF4-FFF2-40B4-BE49-F238E27FC236}">
                <a16:creationId xmlns:a16="http://schemas.microsoft.com/office/drawing/2014/main" id="{1E98C4AD-26D7-3A43-B365-D1B8FAE1D40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51357"/>
          <a:stretch/>
        </p:blipFill>
        <p:spPr>
          <a:xfrm>
            <a:off x="430725" y="1371285"/>
            <a:ext cx="739821" cy="359873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C5264771-71A9-A649-90BB-3B0F72855F65}"/>
              </a:ext>
            </a:extLst>
          </p:cNvPr>
          <p:cNvSpPr/>
          <p:nvPr/>
        </p:nvSpPr>
        <p:spPr>
          <a:xfrm>
            <a:off x="528320" y="3307856"/>
            <a:ext cx="4184473" cy="3201913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3" name="Picture 2">
            <a:extLst>
              <a:ext uri="{FF2B5EF4-FFF2-40B4-BE49-F238E27FC236}">
                <a16:creationId xmlns:a16="http://schemas.microsoft.com/office/drawing/2014/main" id="{48AC62A8-9AF2-0B41-B4CE-3117FC31BB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33289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Google Shape;125;p3">
            <a:extLst>
              <a:ext uri="{FF2B5EF4-FFF2-40B4-BE49-F238E27FC236}">
                <a16:creationId xmlns:a16="http://schemas.microsoft.com/office/drawing/2014/main" id="{ED04473E-1ED7-0E41-ADA1-371A91D7F4B2}"/>
              </a:ext>
            </a:extLst>
          </p:cNvPr>
          <p:cNvSpPr/>
          <p:nvPr/>
        </p:nvSpPr>
        <p:spPr>
          <a:xfrm>
            <a:off x="4712793" y="2013437"/>
            <a:ext cx="67072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bcl2fastq</a:t>
            </a:r>
            <a:endParaRPr lang="en-US" dirty="0"/>
          </a:p>
        </p:txBody>
      </p:sp>
      <p:sp>
        <p:nvSpPr>
          <p:cNvPr id="34" name="Google Shape;121;p3">
            <a:extLst>
              <a:ext uri="{FF2B5EF4-FFF2-40B4-BE49-F238E27FC236}">
                <a16:creationId xmlns:a16="http://schemas.microsoft.com/office/drawing/2014/main" id="{89FB9E5E-89ED-264E-BCB3-6457A5EBDBC0}"/>
              </a:ext>
            </a:extLst>
          </p:cNvPr>
          <p:cNvSpPr txBox="1"/>
          <p:nvPr/>
        </p:nvSpPr>
        <p:spPr>
          <a:xfrm>
            <a:off x="1196534" y="2025855"/>
            <a:ext cx="3300984" cy="388087"/>
          </a:xfrm>
          <a:prstGeom prst="rect">
            <a:avLst/>
          </a:prstGeom>
          <a:solidFill>
            <a:srgbClr val="941651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Create </a:t>
            </a:r>
            <a:r>
              <a:rPr lang="en-US" sz="1800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fastq</a:t>
            </a:r>
            <a:r>
              <a:rPr lang="en-US" sz="1800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files</a:t>
            </a:r>
            <a:endParaRPr dirty="0"/>
          </a:p>
        </p:txBody>
      </p:sp>
      <p:pic>
        <p:nvPicPr>
          <p:cNvPr id="37" name="Google Shape;152;p4">
            <a:extLst>
              <a:ext uri="{FF2B5EF4-FFF2-40B4-BE49-F238E27FC236}">
                <a16:creationId xmlns:a16="http://schemas.microsoft.com/office/drawing/2014/main" id="{C03A5925-513F-BF48-9024-0CED5C0E832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51357"/>
          <a:stretch/>
        </p:blipFill>
        <p:spPr>
          <a:xfrm>
            <a:off x="430724" y="2054069"/>
            <a:ext cx="739821" cy="35987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323618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Raw sequencing QC is typically done with </a:t>
            </a:r>
            <a:r>
              <a:rPr lang="en-US" dirty="0" err="1">
                <a:solidFill>
                  <a:srgbClr val="C00000"/>
                </a:solidFill>
              </a:rPr>
              <a:t>Fastqc</a:t>
            </a:r>
            <a:endParaRPr lang="en-US" dirty="0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3510906A-6DD8-6E4D-94E2-E5D167884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33289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Google Shape;249;p11">
            <a:extLst>
              <a:ext uri="{FF2B5EF4-FFF2-40B4-BE49-F238E27FC236}">
                <a16:creationId xmlns:a16="http://schemas.microsoft.com/office/drawing/2014/main" id="{979D08EA-468E-C84D-B101-F17B3A1FEFDA}"/>
              </a:ext>
            </a:extLst>
          </p:cNvPr>
          <p:cNvSpPr/>
          <p:nvPr/>
        </p:nvSpPr>
        <p:spPr>
          <a:xfrm>
            <a:off x="6641194" y="3677332"/>
            <a:ext cx="2071160" cy="99598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10" name="Google Shape;291;p13">
            <a:extLst>
              <a:ext uri="{FF2B5EF4-FFF2-40B4-BE49-F238E27FC236}">
                <a16:creationId xmlns:a16="http://schemas.microsoft.com/office/drawing/2014/main" id="{64FAEB0F-770C-C74D-9F69-0673D20C1034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50827" y="2173925"/>
            <a:ext cx="5730407" cy="342454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DF7E643-3B1A-1F4C-9DFE-A23AC38292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4548" y="1120876"/>
            <a:ext cx="6096279" cy="5530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81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17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5" name="Google Shape;114;p3">
            <a:extLst>
              <a:ext uri="{FF2B5EF4-FFF2-40B4-BE49-F238E27FC236}">
                <a16:creationId xmlns:a16="http://schemas.microsoft.com/office/drawing/2014/main" id="{54558573-7013-444D-89DA-E6F35FBC2445}"/>
              </a:ext>
            </a:extLst>
          </p:cNvPr>
          <p:cNvSpPr txBox="1"/>
          <p:nvPr/>
        </p:nvSpPr>
        <p:spPr>
          <a:xfrm>
            <a:off x="1196534" y="2012316"/>
            <a:ext cx="3300984" cy="38808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Create fastq files</a:t>
            </a:r>
            <a:endParaRPr/>
          </a:p>
        </p:txBody>
      </p:sp>
      <p:sp>
        <p:nvSpPr>
          <p:cNvPr id="16" name="Google Shape;115;p3">
            <a:extLst>
              <a:ext uri="{FF2B5EF4-FFF2-40B4-BE49-F238E27FC236}">
                <a16:creationId xmlns:a16="http://schemas.microsoft.com/office/drawing/2014/main" id="{1310CF91-F62C-8545-B8C3-962492771E36}"/>
              </a:ext>
            </a:extLst>
          </p:cNvPr>
          <p:cNvSpPr txBox="1"/>
          <p:nvPr/>
        </p:nvSpPr>
        <p:spPr>
          <a:xfrm>
            <a:off x="1196534" y="3336056"/>
            <a:ext cx="3300984" cy="38808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QC: remove low quality reads</a:t>
            </a:r>
            <a:endParaRPr/>
          </a:p>
        </p:txBody>
      </p:sp>
      <p:sp>
        <p:nvSpPr>
          <p:cNvPr id="17" name="Google Shape;116;p3">
            <a:extLst>
              <a:ext uri="{FF2B5EF4-FFF2-40B4-BE49-F238E27FC236}">
                <a16:creationId xmlns:a16="http://schemas.microsoft.com/office/drawing/2014/main" id="{3A3BB0A3-D6A3-724B-A9FC-AF2774448398}"/>
              </a:ext>
            </a:extLst>
          </p:cNvPr>
          <p:cNvSpPr txBox="1"/>
          <p:nvPr/>
        </p:nvSpPr>
        <p:spPr>
          <a:xfrm>
            <a:off x="1196534" y="3997926"/>
            <a:ext cx="3300984" cy="38808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Align fastq to BAM</a:t>
            </a:r>
            <a:endParaRPr/>
          </a:p>
        </p:txBody>
      </p:sp>
      <p:sp>
        <p:nvSpPr>
          <p:cNvPr id="18" name="Google Shape;117;p3">
            <a:extLst>
              <a:ext uri="{FF2B5EF4-FFF2-40B4-BE49-F238E27FC236}">
                <a16:creationId xmlns:a16="http://schemas.microsoft.com/office/drawing/2014/main" id="{D5B465C1-DEC6-2545-A150-8AE6BDAB805B}"/>
              </a:ext>
            </a:extLst>
          </p:cNvPr>
          <p:cNvSpPr txBox="1"/>
          <p:nvPr/>
        </p:nvSpPr>
        <p:spPr>
          <a:xfrm>
            <a:off x="1196534" y="4659796"/>
            <a:ext cx="3300984" cy="38808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QC: collapse UMI</a:t>
            </a:r>
            <a:endParaRPr/>
          </a:p>
        </p:txBody>
      </p:sp>
      <p:sp>
        <p:nvSpPr>
          <p:cNvPr id="20" name="Google Shape;119;p3">
            <a:extLst>
              <a:ext uri="{FF2B5EF4-FFF2-40B4-BE49-F238E27FC236}">
                <a16:creationId xmlns:a16="http://schemas.microsoft.com/office/drawing/2014/main" id="{927889A2-F450-2247-BBAA-A1983C9B905D}"/>
              </a:ext>
            </a:extLst>
          </p:cNvPr>
          <p:cNvSpPr txBox="1"/>
          <p:nvPr/>
        </p:nvSpPr>
        <p:spPr>
          <a:xfrm>
            <a:off x="1196534" y="5321666"/>
            <a:ext cx="3300984" cy="38808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View alignment</a:t>
            </a:r>
            <a:endParaRPr/>
          </a:p>
        </p:txBody>
      </p:sp>
      <p:sp>
        <p:nvSpPr>
          <p:cNvPr id="21" name="Google Shape;120;p3">
            <a:extLst>
              <a:ext uri="{FF2B5EF4-FFF2-40B4-BE49-F238E27FC236}">
                <a16:creationId xmlns:a16="http://schemas.microsoft.com/office/drawing/2014/main" id="{59D51C52-3DAE-934A-A7AF-416BCCB2DA7D}"/>
              </a:ext>
            </a:extLst>
          </p:cNvPr>
          <p:cNvSpPr txBox="1"/>
          <p:nvPr/>
        </p:nvSpPr>
        <p:spPr>
          <a:xfrm>
            <a:off x="1196534" y="5983537"/>
            <a:ext cx="3300984" cy="38808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Count matrix</a:t>
            </a:r>
            <a:endParaRPr/>
          </a:p>
        </p:txBody>
      </p:sp>
      <p:sp>
        <p:nvSpPr>
          <p:cNvPr id="22" name="Google Shape;121;p3">
            <a:extLst>
              <a:ext uri="{FF2B5EF4-FFF2-40B4-BE49-F238E27FC236}">
                <a16:creationId xmlns:a16="http://schemas.microsoft.com/office/drawing/2014/main" id="{84E89C16-6D6C-5949-BF31-C72A475FB514}"/>
              </a:ext>
            </a:extLst>
          </p:cNvPr>
          <p:cNvSpPr txBox="1"/>
          <p:nvPr/>
        </p:nvSpPr>
        <p:spPr>
          <a:xfrm>
            <a:off x="1196534" y="1350446"/>
            <a:ext cx="3300984" cy="388087"/>
          </a:xfrm>
          <a:prstGeom prst="rect">
            <a:avLst/>
          </a:prstGeom>
          <a:solidFill>
            <a:srgbClr val="941651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Get bcl file</a:t>
            </a:r>
            <a:endParaRPr/>
          </a:p>
        </p:txBody>
      </p:sp>
      <p:sp>
        <p:nvSpPr>
          <p:cNvPr id="26" name="Google Shape;125;p3">
            <a:extLst>
              <a:ext uri="{FF2B5EF4-FFF2-40B4-BE49-F238E27FC236}">
                <a16:creationId xmlns:a16="http://schemas.microsoft.com/office/drawing/2014/main" id="{4E12A1B0-E52F-3445-B9A3-D58EB1585455}"/>
              </a:ext>
            </a:extLst>
          </p:cNvPr>
          <p:cNvSpPr/>
          <p:nvPr/>
        </p:nvSpPr>
        <p:spPr>
          <a:xfrm>
            <a:off x="4712793" y="1369201"/>
            <a:ext cx="67072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That is the role of the sequencing machine!</a:t>
            </a:r>
            <a:endParaRPr lang="en-US" dirty="0"/>
          </a:p>
        </p:txBody>
      </p:sp>
      <p:pic>
        <p:nvPicPr>
          <p:cNvPr id="27" name="Google Shape;126;p3">
            <a:extLst>
              <a:ext uri="{FF2B5EF4-FFF2-40B4-BE49-F238E27FC236}">
                <a16:creationId xmlns:a16="http://schemas.microsoft.com/office/drawing/2014/main" id="{4559B1DD-20A8-2140-9361-84A461F5E64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7395"/>
          <a:stretch/>
        </p:blipFill>
        <p:spPr>
          <a:xfrm>
            <a:off x="430726" y="5949560"/>
            <a:ext cx="739821" cy="389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127;p3">
            <a:extLst>
              <a:ext uri="{FF2B5EF4-FFF2-40B4-BE49-F238E27FC236}">
                <a16:creationId xmlns:a16="http://schemas.microsoft.com/office/drawing/2014/main" id="{E12C0DF7-DD4B-A643-BF1B-1BCA1242BEA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7395"/>
          <a:stretch/>
        </p:blipFill>
        <p:spPr>
          <a:xfrm>
            <a:off x="430726" y="4633109"/>
            <a:ext cx="739821" cy="389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128;p3">
            <a:extLst>
              <a:ext uri="{FF2B5EF4-FFF2-40B4-BE49-F238E27FC236}">
                <a16:creationId xmlns:a16="http://schemas.microsoft.com/office/drawing/2014/main" id="{269630E4-C242-8047-93A0-2F8A5E93098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7395"/>
          <a:stretch/>
        </p:blipFill>
        <p:spPr>
          <a:xfrm>
            <a:off x="430726" y="5291336"/>
            <a:ext cx="739821" cy="389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129;p3">
            <a:extLst>
              <a:ext uri="{FF2B5EF4-FFF2-40B4-BE49-F238E27FC236}">
                <a16:creationId xmlns:a16="http://schemas.microsoft.com/office/drawing/2014/main" id="{FE7C731D-98E4-A244-BE8F-F231E767B15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7395"/>
          <a:stretch/>
        </p:blipFill>
        <p:spPr>
          <a:xfrm>
            <a:off x="430726" y="3974882"/>
            <a:ext cx="739821" cy="389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oogle Shape;130;p3">
            <a:extLst>
              <a:ext uri="{FF2B5EF4-FFF2-40B4-BE49-F238E27FC236}">
                <a16:creationId xmlns:a16="http://schemas.microsoft.com/office/drawing/2014/main" id="{5E620A6D-0650-074A-A141-9C2BD1D7059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7395"/>
          <a:stretch/>
        </p:blipFill>
        <p:spPr>
          <a:xfrm>
            <a:off x="430726" y="3316655"/>
            <a:ext cx="739821" cy="38918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Flowchart: from .</a:t>
            </a:r>
            <a:r>
              <a:rPr lang="en-US" dirty="0" err="1">
                <a:solidFill>
                  <a:srgbClr val="C00000"/>
                </a:solidFill>
              </a:rPr>
              <a:t>bcl</a:t>
            </a:r>
            <a:r>
              <a:rPr lang="en-US" dirty="0">
                <a:solidFill>
                  <a:srgbClr val="C00000"/>
                </a:solidFill>
              </a:rPr>
              <a:t> to count matrix</a:t>
            </a:r>
            <a:endParaRPr lang="en-US" dirty="0"/>
          </a:p>
        </p:txBody>
      </p:sp>
      <p:pic>
        <p:nvPicPr>
          <p:cNvPr id="35" name="Google Shape;152;p4">
            <a:extLst>
              <a:ext uri="{FF2B5EF4-FFF2-40B4-BE49-F238E27FC236}">
                <a16:creationId xmlns:a16="http://schemas.microsoft.com/office/drawing/2014/main" id="{1E98C4AD-26D7-3A43-B365-D1B8FAE1D40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51357"/>
          <a:stretch/>
        </p:blipFill>
        <p:spPr>
          <a:xfrm>
            <a:off x="430725" y="1371285"/>
            <a:ext cx="739821" cy="359873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C5264771-71A9-A649-90BB-3B0F72855F65}"/>
              </a:ext>
            </a:extLst>
          </p:cNvPr>
          <p:cNvSpPr/>
          <p:nvPr/>
        </p:nvSpPr>
        <p:spPr>
          <a:xfrm>
            <a:off x="528320" y="3810389"/>
            <a:ext cx="4184473" cy="2699380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3" name="Picture 2">
            <a:extLst>
              <a:ext uri="{FF2B5EF4-FFF2-40B4-BE49-F238E27FC236}">
                <a16:creationId xmlns:a16="http://schemas.microsoft.com/office/drawing/2014/main" id="{48AC62A8-9AF2-0B41-B4CE-3117FC31BB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33289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Google Shape;125;p3">
            <a:extLst>
              <a:ext uri="{FF2B5EF4-FFF2-40B4-BE49-F238E27FC236}">
                <a16:creationId xmlns:a16="http://schemas.microsoft.com/office/drawing/2014/main" id="{ED04473E-1ED7-0E41-ADA1-371A91D7F4B2}"/>
              </a:ext>
            </a:extLst>
          </p:cNvPr>
          <p:cNvSpPr/>
          <p:nvPr/>
        </p:nvSpPr>
        <p:spPr>
          <a:xfrm>
            <a:off x="4712793" y="2013437"/>
            <a:ext cx="67072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bcl2fastq</a:t>
            </a:r>
            <a:endParaRPr lang="en-US" dirty="0"/>
          </a:p>
        </p:txBody>
      </p:sp>
      <p:sp>
        <p:nvSpPr>
          <p:cNvPr id="34" name="Google Shape;121;p3">
            <a:extLst>
              <a:ext uri="{FF2B5EF4-FFF2-40B4-BE49-F238E27FC236}">
                <a16:creationId xmlns:a16="http://schemas.microsoft.com/office/drawing/2014/main" id="{89FB9E5E-89ED-264E-BCB3-6457A5EBDBC0}"/>
              </a:ext>
            </a:extLst>
          </p:cNvPr>
          <p:cNvSpPr txBox="1"/>
          <p:nvPr/>
        </p:nvSpPr>
        <p:spPr>
          <a:xfrm>
            <a:off x="1196534" y="2025855"/>
            <a:ext cx="3300984" cy="388087"/>
          </a:xfrm>
          <a:prstGeom prst="rect">
            <a:avLst/>
          </a:prstGeom>
          <a:solidFill>
            <a:srgbClr val="941651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Create </a:t>
            </a:r>
            <a:r>
              <a:rPr lang="en-US" sz="1800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fastq</a:t>
            </a:r>
            <a:r>
              <a:rPr lang="en-US" sz="1800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files</a:t>
            </a:r>
            <a:endParaRPr dirty="0"/>
          </a:p>
        </p:txBody>
      </p:sp>
      <p:pic>
        <p:nvPicPr>
          <p:cNvPr id="37" name="Google Shape;152;p4">
            <a:extLst>
              <a:ext uri="{FF2B5EF4-FFF2-40B4-BE49-F238E27FC236}">
                <a16:creationId xmlns:a16="http://schemas.microsoft.com/office/drawing/2014/main" id="{C03A5925-513F-BF48-9024-0CED5C0E832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51357"/>
          <a:stretch/>
        </p:blipFill>
        <p:spPr>
          <a:xfrm>
            <a:off x="430724" y="2054069"/>
            <a:ext cx="739821" cy="359873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125;p3">
            <a:extLst>
              <a:ext uri="{FF2B5EF4-FFF2-40B4-BE49-F238E27FC236}">
                <a16:creationId xmlns:a16="http://schemas.microsoft.com/office/drawing/2014/main" id="{C6C4A7A7-15E1-4D47-B53F-CA7A1EFFEFFA}"/>
              </a:ext>
            </a:extLst>
          </p:cNvPr>
          <p:cNvSpPr/>
          <p:nvPr/>
        </p:nvSpPr>
        <p:spPr>
          <a:xfrm>
            <a:off x="4712793" y="2668064"/>
            <a:ext cx="67072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fastqc</a:t>
            </a:r>
            <a:endParaRPr lang="en-US" dirty="0"/>
          </a:p>
        </p:txBody>
      </p:sp>
      <p:sp>
        <p:nvSpPr>
          <p:cNvPr id="38" name="Google Shape;121;p3">
            <a:extLst>
              <a:ext uri="{FF2B5EF4-FFF2-40B4-BE49-F238E27FC236}">
                <a16:creationId xmlns:a16="http://schemas.microsoft.com/office/drawing/2014/main" id="{3E5EFDE0-785E-4F4D-93DE-ABE5ADD6A89D}"/>
              </a:ext>
            </a:extLst>
          </p:cNvPr>
          <p:cNvSpPr txBox="1"/>
          <p:nvPr/>
        </p:nvSpPr>
        <p:spPr>
          <a:xfrm>
            <a:off x="1196534" y="2670091"/>
            <a:ext cx="3300984" cy="388087"/>
          </a:xfrm>
          <a:prstGeom prst="rect">
            <a:avLst/>
          </a:prstGeom>
          <a:solidFill>
            <a:srgbClr val="941651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lvl="0" algn="ctr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QC: assess overall quality</a:t>
            </a:r>
            <a:endParaRPr lang="en-US" dirty="0"/>
          </a:p>
        </p:txBody>
      </p:sp>
      <p:pic>
        <p:nvPicPr>
          <p:cNvPr id="39" name="Google Shape;152;p4">
            <a:extLst>
              <a:ext uri="{FF2B5EF4-FFF2-40B4-BE49-F238E27FC236}">
                <a16:creationId xmlns:a16="http://schemas.microsoft.com/office/drawing/2014/main" id="{12DAE12C-C087-A04C-9DF5-49A2001DC5C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51357"/>
          <a:stretch/>
        </p:blipFill>
        <p:spPr>
          <a:xfrm>
            <a:off x="430724" y="2708697"/>
            <a:ext cx="739821" cy="359873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121;p3">
            <a:extLst>
              <a:ext uri="{FF2B5EF4-FFF2-40B4-BE49-F238E27FC236}">
                <a16:creationId xmlns:a16="http://schemas.microsoft.com/office/drawing/2014/main" id="{3CECE62E-981C-F048-AAA2-DF15DFFC06B7}"/>
              </a:ext>
            </a:extLst>
          </p:cNvPr>
          <p:cNvSpPr txBox="1"/>
          <p:nvPr/>
        </p:nvSpPr>
        <p:spPr>
          <a:xfrm>
            <a:off x="92269" y="3291519"/>
            <a:ext cx="461635" cy="308010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spcFirstLastPara="1" vert="vert270" wrap="square" lIns="91425" tIns="64275" rIns="91425" bIns="45700" anchor="t" anchorCtr="0">
            <a:spAutoFit/>
          </a:bodyPr>
          <a:lstStyle/>
          <a:p>
            <a:pPr lvl="0" algn="ctr"/>
            <a:r>
              <a:rPr lang="en-US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Cellranger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6574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Filtering low quality reads</a:t>
            </a:r>
            <a:endParaRPr lang="en-US" dirty="0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3510906A-6DD8-6E4D-94E2-E5D167884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33289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Google Shape;249;p11">
            <a:extLst>
              <a:ext uri="{FF2B5EF4-FFF2-40B4-BE49-F238E27FC236}">
                <a16:creationId xmlns:a16="http://schemas.microsoft.com/office/drawing/2014/main" id="{979D08EA-468E-C84D-B101-F17B3A1FEFDA}"/>
              </a:ext>
            </a:extLst>
          </p:cNvPr>
          <p:cNvSpPr/>
          <p:nvPr/>
        </p:nvSpPr>
        <p:spPr>
          <a:xfrm>
            <a:off x="6641194" y="3677332"/>
            <a:ext cx="2071160" cy="99598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8" name="Google Shape;166;p5">
            <a:extLst>
              <a:ext uri="{FF2B5EF4-FFF2-40B4-BE49-F238E27FC236}">
                <a16:creationId xmlns:a16="http://schemas.microsoft.com/office/drawing/2014/main" id="{789099E6-24E8-9D4C-80D4-7E1B7D6E32D8}"/>
              </a:ext>
            </a:extLst>
          </p:cNvPr>
          <p:cNvSpPr/>
          <p:nvPr/>
        </p:nvSpPr>
        <p:spPr>
          <a:xfrm>
            <a:off x="242359" y="1050573"/>
            <a:ext cx="10836875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It is important to consider (and remove!) :</a:t>
            </a:r>
            <a:endParaRPr lang="en-US" dirty="0"/>
          </a:p>
          <a:p>
            <a:pPr marL="342900" lvl="0" indent="-342900">
              <a:buClr>
                <a:schemeClr val="dk1"/>
              </a:buClr>
              <a:buSzPts val="1800"/>
              <a:buFont typeface="Avenir"/>
              <a:buAutoNum type="arabicPeriod"/>
            </a:pPr>
            <a:endParaRPr lang="en-US" dirty="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342900" lvl="0" indent="-342900">
              <a:buClr>
                <a:schemeClr val="dk1"/>
              </a:buClr>
              <a:buSzPts val="1800"/>
              <a:buFont typeface="Avenir"/>
              <a:buAutoNum type="arabicPeriod"/>
            </a:pPr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Reads with overall low quality</a:t>
            </a:r>
          </a:p>
          <a:p>
            <a:pPr marL="342900" lvl="0" indent="-342900">
              <a:buClr>
                <a:schemeClr val="dk1"/>
              </a:buClr>
              <a:buSzPts val="1800"/>
              <a:buFont typeface="Avenir"/>
              <a:buAutoNum type="arabicPeriod"/>
            </a:pPr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Unrecognized cell barcode</a:t>
            </a:r>
          </a:p>
        </p:txBody>
      </p:sp>
    </p:spTree>
    <p:extLst>
      <p:ext uri="{BB962C8B-B14F-4D97-AF65-F5344CB8AC3E}">
        <p14:creationId xmlns:p14="http://schemas.microsoft.com/office/powerpoint/2010/main" val="9691098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Filtering low quality reads</a:t>
            </a:r>
            <a:endParaRPr lang="en-US" dirty="0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3510906A-6DD8-6E4D-94E2-E5D167884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33289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Google Shape;166;p5">
            <a:extLst>
              <a:ext uri="{FF2B5EF4-FFF2-40B4-BE49-F238E27FC236}">
                <a16:creationId xmlns:a16="http://schemas.microsoft.com/office/drawing/2014/main" id="{789099E6-24E8-9D4C-80D4-7E1B7D6E32D8}"/>
              </a:ext>
            </a:extLst>
          </p:cNvPr>
          <p:cNvSpPr/>
          <p:nvPr/>
        </p:nvSpPr>
        <p:spPr>
          <a:xfrm>
            <a:off x="242359" y="1050573"/>
            <a:ext cx="10836875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It is important to consider (and remove!) :</a:t>
            </a:r>
            <a:endParaRPr lang="en-US" dirty="0"/>
          </a:p>
          <a:p>
            <a:pPr marL="342900" lvl="0" indent="-342900">
              <a:buClr>
                <a:schemeClr val="dk1"/>
              </a:buClr>
              <a:buSzPts val="1800"/>
              <a:buFont typeface="Avenir"/>
              <a:buAutoNum type="arabicPeriod"/>
            </a:pPr>
            <a:endParaRPr lang="en-US" dirty="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342900" lvl="0" indent="-342900">
              <a:buClr>
                <a:schemeClr val="dk1"/>
              </a:buClr>
              <a:buSzPts val="1800"/>
              <a:buFont typeface="Avenir"/>
              <a:buAutoNum type="arabicPeriod"/>
            </a:pPr>
            <a:r>
              <a:rPr lang="en-US" b="1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Reads with overall low quality</a:t>
            </a:r>
          </a:p>
          <a:p>
            <a:pPr marL="342900" lvl="0" indent="-342900">
              <a:buClr>
                <a:schemeClr val="dk1"/>
              </a:buClr>
              <a:buSzPts val="1800"/>
              <a:buFont typeface="Avenir"/>
              <a:buAutoNum type="arabicPeriod"/>
            </a:pPr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Unrecognized cell barcode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2FA3270-C100-394B-8140-935C282EE0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205" y="2784763"/>
            <a:ext cx="5223810" cy="311185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1D88ECF-A5BA-7C43-92F3-BE9ACCFCD1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1973" y="2710182"/>
            <a:ext cx="5341822" cy="3226345"/>
          </a:xfrm>
          <a:prstGeom prst="rect">
            <a:avLst/>
          </a:prstGeom>
        </p:spPr>
      </p:pic>
      <p:sp>
        <p:nvSpPr>
          <p:cNvPr id="5" name="Right Arrow 4">
            <a:extLst>
              <a:ext uri="{FF2B5EF4-FFF2-40B4-BE49-F238E27FC236}">
                <a16:creationId xmlns:a16="http://schemas.microsoft.com/office/drawing/2014/main" id="{49A66EB2-5E97-BB47-8259-003CF5BA7B1D}"/>
              </a:ext>
            </a:extLst>
          </p:cNvPr>
          <p:cNvSpPr/>
          <p:nvPr/>
        </p:nvSpPr>
        <p:spPr>
          <a:xfrm>
            <a:off x="5876102" y="4108377"/>
            <a:ext cx="321783" cy="498763"/>
          </a:xfrm>
          <a:prstGeom prst="rightArrow">
            <a:avLst>
              <a:gd name="adj1" fmla="val 50000"/>
              <a:gd name="adj2" fmla="val 65000"/>
            </a:avLst>
          </a:prstGeom>
          <a:solidFill>
            <a:schemeClr val="bg1">
              <a:lumMod val="75000"/>
            </a:schemeClr>
          </a:solidFill>
          <a:ln w="222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94766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1293260-2488-FB4C-9B9F-D7E3B0267D5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1000"/>
          </a:blip>
          <a:stretch>
            <a:fillRect/>
          </a:stretch>
        </p:blipFill>
        <p:spPr>
          <a:xfrm>
            <a:off x="-9942" y="-1"/>
            <a:ext cx="12192000" cy="181833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87690BD-9F42-5F41-AAC8-EF54414DCADA}"/>
              </a:ext>
            </a:extLst>
          </p:cNvPr>
          <p:cNvSpPr txBox="1"/>
          <p:nvPr/>
        </p:nvSpPr>
        <p:spPr>
          <a:xfrm>
            <a:off x="-9939" y="0"/>
            <a:ext cx="12201939" cy="18193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ctr"/>
            <a:endParaRPr lang="en-US" sz="1400" b="1" dirty="0">
              <a:solidFill>
                <a:srgbClr val="C00000"/>
              </a:solidFill>
            </a:endParaRPr>
          </a:p>
          <a:p>
            <a:pPr algn="ctr"/>
            <a:endParaRPr lang="en-US" sz="1400" b="1" dirty="0">
              <a:solidFill>
                <a:srgbClr val="C00000"/>
              </a:solidFill>
            </a:endParaRPr>
          </a:p>
          <a:p>
            <a:pPr algn="ctr"/>
            <a:endParaRPr lang="en-US" sz="1400" b="1" dirty="0">
              <a:solidFill>
                <a:srgbClr val="C00000"/>
              </a:solidFill>
            </a:endParaRPr>
          </a:p>
          <a:p>
            <a:pPr algn="ctr"/>
            <a:r>
              <a:rPr lang="en-US" sz="3200" b="1" dirty="0">
                <a:solidFill>
                  <a:srgbClr val="C00000"/>
                </a:solidFill>
              </a:rPr>
              <a:t>Experimental pipeline</a:t>
            </a:r>
            <a:endParaRPr lang="en-US" b="1" dirty="0">
              <a:sym typeface="Wingdings" pitchFamily="2" charset="2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22CDD851-C4E7-F642-B051-F50B65EF6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1950" y="100273"/>
            <a:ext cx="2874267" cy="1617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102;p2">
            <a:extLst>
              <a:ext uri="{FF2B5EF4-FFF2-40B4-BE49-F238E27FC236}">
                <a16:creationId xmlns:a16="http://schemas.microsoft.com/office/drawing/2014/main" id="{C62BDC17-0CED-DE44-B073-7EC40732D86F}"/>
              </a:ext>
            </a:extLst>
          </p:cNvPr>
          <p:cNvSpPr/>
          <p:nvPr/>
        </p:nvSpPr>
        <p:spPr>
          <a:xfrm>
            <a:off x="332231" y="2612906"/>
            <a:ext cx="11564721" cy="1958088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103;p2">
            <a:extLst>
              <a:ext uri="{FF2B5EF4-FFF2-40B4-BE49-F238E27FC236}">
                <a16:creationId xmlns:a16="http://schemas.microsoft.com/office/drawing/2014/main" id="{EFF50909-1F73-3249-949B-980EAF30EB80}"/>
              </a:ext>
            </a:extLst>
          </p:cNvPr>
          <p:cNvSpPr/>
          <p:nvPr/>
        </p:nvSpPr>
        <p:spPr>
          <a:xfrm>
            <a:off x="10643286" y="2612906"/>
            <a:ext cx="1421027" cy="217378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Processing</a:t>
            </a:r>
            <a:endParaRPr/>
          </a:p>
        </p:txBody>
      </p:sp>
      <p:sp>
        <p:nvSpPr>
          <p:cNvPr id="10" name="Google Shape;104;p2">
            <a:extLst>
              <a:ext uri="{FF2B5EF4-FFF2-40B4-BE49-F238E27FC236}">
                <a16:creationId xmlns:a16="http://schemas.microsoft.com/office/drawing/2014/main" id="{DB4E193D-6647-B947-B0E1-1A93C782E0A9}"/>
              </a:ext>
            </a:extLst>
          </p:cNvPr>
          <p:cNvSpPr/>
          <p:nvPr/>
        </p:nvSpPr>
        <p:spPr>
          <a:xfrm>
            <a:off x="10643286" y="2950805"/>
            <a:ext cx="541637" cy="531493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FF00"/>
          </a:solidFill>
          <a:ln w="12700" cap="flat" cmpd="sng">
            <a:solidFill>
              <a:srgbClr val="FFC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05;p2">
            <a:extLst>
              <a:ext uri="{FF2B5EF4-FFF2-40B4-BE49-F238E27FC236}">
                <a16:creationId xmlns:a16="http://schemas.microsoft.com/office/drawing/2014/main" id="{F6FE7385-0409-8D46-925A-8ABAB4C79CC3}"/>
              </a:ext>
            </a:extLst>
          </p:cNvPr>
          <p:cNvSpPr/>
          <p:nvPr/>
        </p:nvSpPr>
        <p:spPr>
          <a:xfrm>
            <a:off x="11598875" y="2688686"/>
            <a:ext cx="541637" cy="531493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FF00"/>
          </a:solidFill>
          <a:ln w="12700" cap="flat" cmpd="sng">
            <a:solidFill>
              <a:srgbClr val="FFC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06;p2">
            <a:extLst>
              <a:ext uri="{FF2B5EF4-FFF2-40B4-BE49-F238E27FC236}">
                <a16:creationId xmlns:a16="http://schemas.microsoft.com/office/drawing/2014/main" id="{1F785537-8BCC-154B-AAB5-AD5616D68C3C}"/>
              </a:ext>
            </a:extLst>
          </p:cNvPr>
          <p:cNvSpPr/>
          <p:nvPr/>
        </p:nvSpPr>
        <p:spPr>
          <a:xfrm>
            <a:off x="11082980" y="4001382"/>
            <a:ext cx="541637" cy="531493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FF00"/>
          </a:solidFill>
          <a:ln w="12700" cap="flat" cmpd="sng">
            <a:solidFill>
              <a:srgbClr val="FFC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5F75A72-EC48-9547-81DB-CF0C72146676}"/>
              </a:ext>
            </a:extLst>
          </p:cNvPr>
          <p:cNvSpPr/>
          <p:nvPr/>
        </p:nvSpPr>
        <p:spPr>
          <a:xfrm>
            <a:off x="546690" y="5179861"/>
            <a:ext cx="867416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4D5156"/>
                </a:solidFill>
                <a:latin typeface="arial" panose="020B0604020202020204" pitchFamily="34" charset="0"/>
              </a:rPr>
              <a:t>Regardless of who is going to do the experimental steps, </a:t>
            </a:r>
            <a:r>
              <a:rPr lang="en-GB" b="1" u="sng" dirty="0">
                <a:solidFill>
                  <a:srgbClr val="4D5156"/>
                </a:solidFill>
                <a:latin typeface="arial" panose="020B0604020202020204" pitchFamily="34" charset="0"/>
              </a:rPr>
              <a:t>DISCUSS WITH THEM !!!</a:t>
            </a:r>
          </a:p>
          <a:p>
            <a:endParaRPr lang="en-GB" dirty="0">
              <a:solidFill>
                <a:srgbClr val="4D5156"/>
              </a:solidFill>
              <a:latin typeface="arial" panose="020B0604020202020204" pitchFamily="34" charset="0"/>
            </a:endParaRPr>
          </a:p>
          <a:p>
            <a:r>
              <a:rPr lang="en-GB" dirty="0">
                <a:solidFill>
                  <a:srgbClr val="4D5156"/>
                </a:solidFill>
                <a:latin typeface="arial" panose="020B0604020202020204" pitchFamily="34" charset="0"/>
              </a:rPr>
              <a:t>Experimental design is crucial for the success of a single-cell project !!!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3056177-0837-8C41-A61E-C7EEC0004FD1}"/>
              </a:ext>
            </a:extLst>
          </p:cNvPr>
          <p:cNvSpPr/>
          <p:nvPr/>
        </p:nvSpPr>
        <p:spPr>
          <a:xfrm>
            <a:off x="546690" y="6336063"/>
            <a:ext cx="113502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rgbClr val="FF0000"/>
                </a:solidFill>
                <a:latin typeface="Harding"/>
              </a:rPr>
              <a:t>Systematic comparison of single-cell and single-nucleus RNA-sequencing methods, Ding et al., Nat. Biotech. 2020</a:t>
            </a:r>
          </a:p>
        </p:txBody>
      </p:sp>
    </p:spTree>
    <p:extLst>
      <p:ext uri="{BB962C8B-B14F-4D97-AF65-F5344CB8AC3E}">
        <p14:creationId xmlns:p14="http://schemas.microsoft.com/office/powerpoint/2010/main" val="380442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Filtering low quality reads</a:t>
            </a:r>
            <a:endParaRPr lang="en-US" dirty="0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3510906A-6DD8-6E4D-94E2-E5D167884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33289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Google Shape;166;p5">
            <a:extLst>
              <a:ext uri="{FF2B5EF4-FFF2-40B4-BE49-F238E27FC236}">
                <a16:creationId xmlns:a16="http://schemas.microsoft.com/office/drawing/2014/main" id="{789099E6-24E8-9D4C-80D4-7E1B7D6E32D8}"/>
              </a:ext>
            </a:extLst>
          </p:cNvPr>
          <p:cNvSpPr/>
          <p:nvPr/>
        </p:nvSpPr>
        <p:spPr>
          <a:xfrm>
            <a:off x="242359" y="1050573"/>
            <a:ext cx="10836875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It is important to consider (and remove!) :</a:t>
            </a:r>
            <a:endParaRPr lang="en-US" dirty="0"/>
          </a:p>
          <a:p>
            <a:pPr marL="342900" lvl="0" indent="-342900">
              <a:buClr>
                <a:schemeClr val="dk1"/>
              </a:buClr>
              <a:buSzPts val="1800"/>
              <a:buFont typeface="Avenir"/>
              <a:buAutoNum type="arabicPeriod"/>
            </a:pPr>
            <a:endParaRPr lang="en-US" dirty="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342900" lvl="0" indent="-342900">
              <a:buClr>
                <a:schemeClr val="dk1"/>
              </a:buClr>
              <a:buSzPts val="1800"/>
              <a:buFont typeface="Avenir"/>
              <a:buAutoNum type="arabicPeriod"/>
            </a:pPr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Reads with overall low quality</a:t>
            </a:r>
          </a:p>
          <a:p>
            <a:pPr marL="342900" lvl="0" indent="-342900">
              <a:buClr>
                <a:schemeClr val="dk1"/>
              </a:buClr>
              <a:buSzPts val="1800"/>
              <a:buFont typeface="Avenir"/>
              <a:buAutoNum type="arabicPeriod"/>
            </a:pPr>
            <a:r>
              <a:rPr lang="en-US" b="1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Unrecognized cell barcode</a:t>
            </a:r>
          </a:p>
        </p:txBody>
      </p:sp>
      <p:grpSp>
        <p:nvGrpSpPr>
          <p:cNvPr id="9" name="Google Shape;331;p16">
            <a:extLst>
              <a:ext uri="{FF2B5EF4-FFF2-40B4-BE49-F238E27FC236}">
                <a16:creationId xmlns:a16="http://schemas.microsoft.com/office/drawing/2014/main" id="{14F4F681-2CAF-A146-A861-3A28DDC7D197}"/>
              </a:ext>
            </a:extLst>
          </p:cNvPr>
          <p:cNvGrpSpPr/>
          <p:nvPr/>
        </p:nvGrpSpPr>
        <p:grpSpPr>
          <a:xfrm>
            <a:off x="1579417" y="2376515"/>
            <a:ext cx="5215969" cy="4302746"/>
            <a:chOff x="0" y="0"/>
            <a:chExt cx="6279675" cy="5180215"/>
          </a:xfrm>
        </p:grpSpPr>
        <p:pic>
          <p:nvPicPr>
            <p:cNvPr id="10" name="Google Shape;332;p16" descr="Image">
              <a:extLst>
                <a:ext uri="{FF2B5EF4-FFF2-40B4-BE49-F238E27FC236}">
                  <a16:creationId xmlns:a16="http://schemas.microsoft.com/office/drawing/2014/main" id="{49DDACB6-CECF-2941-A5B4-8D8D52D0AD63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0" y="0"/>
              <a:ext cx="5709684" cy="51802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" name="Google Shape;333;p16">
              <a:extLst>
                <a:ext uri="{FF2B5EF4-FFF2-40B4-BE49-F238E27FC236}">
                  <a16:creationId xmlns:a16="http://schemas.microsoft.com/office/drawing/2014/main" id="{DE30AF5F-CD42-6F41-9D26-BFDEB443D823}"/>
                </a:ext>
              </a:extLst>
            </p:cNvPr>
            <p:cNvSpPr/>
            <p:nvPr/>
          </p:nvSpPr>
          <p:spPr>
            <a:xfrm>
              <a:off x="4208515" y="1724627"/>
              <a:ext cx="2071160" cy="99598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9EAF1B63-CD25-0445-8577-BBBB7E16AD2C}"/>
              </a:ext>
            </a:extLst>
          </p:cNvPr>
          <p:cNvSpPr/>
          <p:nvPr/>
        </p:nvSpPr>
        <p:spPr>
          <a:xfrm>
            <a:off x="1984664" y="3719945"/>
            <a:ext cx="966354" cy="249382"/>
          </a:xfrm>
          <a:prstGeom prst="rect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02733F3-DDA8-1840-8D15-B96ED4686007}"/>
              </a:ext>
            </a:extLst>
          </p:cNvPr>
          <p:cNvSpPr/>
          <p:nvPr/>
        </p:nvSpPr>
        <p:spPr>
          <a:xfrm>
            <a:off x="1984664" y="4260273"/>
            <a:ext cx="966354" cy="249382"/>
          </a:xfrm>
          <a:prstGeom prst="rect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04AEEA4-4E6F-E94D-9FE5-164352F52C66}"/>
              </a:ext>
            </a:extLst>
          </p:cNvPr>
          <p:cNvSpPr/>
          <p:nvPr/>
        </p:nvSpPr>
        <p:spPr>
          <a:xfrm>
            <a:off x="7004680" y="1197757"/>
            <a:ext cx="5136573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/>
              <a:t>What is a barcode whitelist? </a:t>
            </a:r>
          </a:p>
          <a:p>
            <a:r>
              <a:rPr lang="en-US" sz="1600" dirty="0"/>
              <a:t>List of all known barcode sequences that have been included in the assay kit and are available during library preparation. </a:t>
            </a:r>
          </a:p>
          <a:p>
            <a:endParaRPr lang="en-US" sz="1600" dirty="0"/>
          </a:p>
          <a:p>
            <a:r>
              <a:rPr lang="en-US" sz="1600" dirty="0"/>
              <a:t>For example, there are roughly 737,000 cell barcodes in the whitelist for Cell Ranger's Single Cell 3' applications. Here are the first 10 lines of the corresponding barcode whitelist 737K-august-2016.txt:</a:t>
            </a:r>
          </a:p>
          <a:p>
            <a:endParaRPr lang="en-US" sz="1600" dirty="0"/>
          </a:p>
          <a:p>
            <a:endParaRPr lang="en-US" sz="1600" dirty="0"/>
          </a:p>
          <a:p>
            <a:r>
              <a:rPr lang="en-US" sz="1600" dirty="0"/>
              <a:t>AAACCTGAGAAACCAT</a:t>
            </a:r>
            <a:br>
              <a:rPr lang="en-US" sz="1600" dirty="0"/>
            </a:br>
            <a:r>
              <a:rPr lang="en-US" sz="1600" dirty="0"/>
              <a:t>AAACCTGAGAAACCGC</a:t>
            </a:r>
            <a:br>
              <a:rPr lang="en-US" sz="1600" dirty="0"/>
            </a:br>
            <a:r>
              <a:rPr lang="en-US" sz="1600" dirty="0"/>
              <a:t>AAACCTGAGAAACCTA</a:t>
            </a:r>
            <a:br>
              <a:rPr lang="en-US" sz="1600" dirty="0"/>
            </a:br>
            <a:r>
              <a:rPr lang="en-US" sz="1600" dirty="0"/>
              <a:t>AAACCTGAGAAACGAG</a:t>
            </a:r>
            <a:br>
              <a:rPr lang="en-US" sz="1600" dirty="0"/>
            </a:br>
            <a:r>
              <a:rPr lang="en-US" sz="1600" dirty="0"/>
              <a:t>AAACCTGAGAAACGCC</a:t>
            </a:r>
            <a:br>
              <a:rPr lang="en-US" sz="1600" dirty="0"/>
            </a:br>
            <a:r>
              <a:rPr lang="en-US" sz="1600" dirty="0"/>
              <a:t>AAACCTGAGAAAGTGG</a:t>
            </a:r>
            <a:br>
              <a:rPr lang="en-US" sz="1600" dirty="0"/>
            </a:br>
            <a:r>
              <a:rPr lang="en-US" sz="1600" dirty="0"/>
              <a:t>AAACCTGAGAACAACT</a:t>
            </a:r>
            <a:br>
              <a:rPr lang="en-US" sz="1600" dirty="0"/>
            </a:br>
            <a:r>
              <a:rPr lang="en-US" sz="1600" dirty="0"/>
              <a:t>AAACCTGAGAACAATC</a:t>
            </a:r>
            <a:br>
              <a:rPr lang="en-US" sz="1600" dirty="0"/>
            </a:br>
            <a:r>
              <a:rPr lang="en-US" sz="1600" dirty="0"/>
              <a:t>AAACCTGAGAACTCGG</a:t>
            </a:r>
            <a:br>
              <a:rPr lang="en-US" sz="1600" dirty="0"/>
            </a:br>
            <a:r>
              <a:rPr lang="en-US" sz="1600" dirty="0"/>
              <a:t>AAACCTGAGAACTGTA</a:t>
            </a:r>
          </a:p>
          <a:p>
            <a:endParaRPr lang="en-US" sz="1600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ADB1D56-E384-EA48-AE8F-FAB027B008A0}"/>
              </a:ext>
            </a:extLst>
          </p:cNvPr>
          <p:cNvCxnSpPr/>
          <p:nvPr/>
        </p:nvCxnSpPr>
        <p:spPr>
          <a:xfrm>
            <a:off x="1485900" y="3829792"/>
            <a:ext cx="4405745" cy="0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BE75E18-435C-1746-9E7B-994DEC8B79C5}"/>
              </a:ext>
            </a:extLst>
          </p:cNvPr>
          <p:cNvCxnSpPr/>
          <p:nvPr/>
        </p:nvCxnSpPr>
        <p:spPr>
          <a:xfrm>
            <a:off x="1485900" y="4411683"/>
            <a:ext cx="4405745" cy="0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8131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2" grpId="0" animBg="1"/>
      <p:bldP spid="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Relaxing barcode filtering</a:t>
            </a:r>
            <a:endParaRPr lang="en-US" dirty="0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3510906A-6DD8-6E4D-94E2-E5D167884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33289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Google Shape;166;p5">
            <a:extLst>
              <a:ext uri="{FF2B5EF4-FFF2-40B4-BE49-F238E27FC236}">
                <a16:creationId xmlns:a16="http://schemas.microsoft.com/office/drawing/2014/main" id="{789099E6-24E8-9D4C-80D4-7E1B7D6E32D8}"/>
              </a:ext>
            </a:extLst>
          </p:cNvPr>
          <p:cNvSpPr/>
          <p:nvPr/>
        </p:nvSpPr>
        <p:spPr>
          <a:xfrm>
            <a:off x="242359" y="1050573"/>
            <a:ext cx="10836875" cy="4247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sz="2400" b="1" dirty="0">
                <a:solidFill>
                  <a:srgbClr val="3333CC"/>
                </a:solidFill>
                <a:latin typeface="Avenir"/>
                <a:ea typeface="Avenir"/>
                <a:cs typeface="Avenir"/>
                <a:sym typeface="Avenir"/>
              </a:rPr>
              <a:t>How to correct barcode sequencing errors?</a:t>
            </a:r>
          </a:p>
          <a:p>
            <a:pPr lvl="0"/>
            <a:endParaRPr lang="en-US" sz="2400" dirty="0">
              <a:solidFill>
                <a:srgbClr val="333333"/>
              </a:solidFill>
              <a:latin typeface="Avenir"/>
              <a:ea typeface="Avenir"/>
              <a:cs typeface="Avenir"/>
              <a:sym typeface="Avenir"/>
            </a:endParaRPr>
          </a:p>
          <a:p>
            <a:pPr lvl="0"/>
            <a:r>
              <a:rPr lang="en-US" sz="2400" dirty="0">
                <a:solidFill>
                  <a:srgbClr val="333333"/>
                </a:solidFill>
                <a:latin typeface="Avenir"/>
                <a:ea typeface="Avenir"/>
                <a:cs typeface="Avenir"/>
                <a:sym typeface="Avenir"/>
              </a:rPr>
              <a:t>For every observed barcode in the dataset not on the whitelist, but 1-Hamming-distance away (i.e. 1 mismatch) from a whitelist barcode:</a:t>
            </a:r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marL="1257300" lvl="2" indent="-342900">
              <a:buClr>
                <a:srgbClr val="333333"/>
              </a:buClr>
              <a:buSzPts val="2400"/>
              <a:buFont typeface="Arial"/>
              <a:buChar char="•"/>
            </a:pPr>
            <a:r>
              <a:rPr lang="en-US" sz="2400" dirty="0">
                <a:solidFill>
                  <a:srgbClr val="333333"/>
                </a:solidFill>
                <a:latin typeface="Avenir"/>
                <a:ea typeface="Avenir"/>
                <a:cs typeface="Avenir"/>
                <a:sym typeface="Avenir"/>
              </a:rPr>
              <a:t>Compute the posterior probability that the observed barcode originated from the whitelist barcode with a sequencing error at the differing base (based on the base Q score).</a:t>
            </a:r>
          </a:p>
          <a:p>
            <a:pPr marL="1257300" lvl="2" indent="-342900">
              <a:buClr>
                <a:srgbClr val="333333"/>
              </a:buClr>
              <a:buSzPts val="2400"/>
              <a:buFont typeface="Arial"/>
              <a:buChar char="•"/>
            </a:pPr>
            <a:endParaRPr lang="en-US" dirty="0"/>
          </a:p>
          <a:p>
            <a:pPr marL="1257300" lvl="2" indent="-342900">
              <a:buClr>
                <a:srgbClr val="333333"/>
              </a:buClr>
              <a:buSzPts val="2400"/>
              <a:buFont typeface="Arial"/>
              <a:buChar char="•"/>
            </a:pPr>
            <a:r>
              <a:rPr lang="en-US" sz="2400" dirty="0">
                <a:solidFill>
                  <a:srgbClr val="333333"/>
                </a:solidFill>
                <a:latin typeface="Avenir"/>
                <a:ea typeface="Avenir"/>
                <a:cs typeface="Avenir"/>
                <a:sym typeface="Avenir"/>
              </a:rPr>
              <a:t>Replace the observed barcode with the whitelist barcode with the highest posterior probability that exceeds 0.975.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62368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22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5" name="Google Shape;114;p3">
            <a:extLst>
              <a:ext uri="{FF2B5EF4-FFF2-40B4-BE49-F238E27FC236}">
                <a16:creationId xmlns:a16="http://schemas.microsoft.com/office/drawing/2014/main" id="{54558573-7013-444D-89DA-E6F35FBC2445}"/>
              </a:ext>
            </a:extLst>
          </p:cNvPr>
          <p:cNvSpPr txBox="1"/>
          <p:nvPr/>
        </p:nvSpPr>
        <p:spPr>
          <a:xfrm>
            <a:off x="1196534" y="2012316"/>
            <a:ext cx="3300984" cy="38808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Create fastq files</a:t>
            </a:r>
            <a:endParaRPr/>
          </a:p>
        </p:txBody>
      </p:sp>
      <p:sp>
        <p:nvSpPr>
          <p:cNvPr id="17" name="Google Shape;116;p3">
            <a:extLst>
              <a:ext uri="{FF2B5EF4-FFF2-40B4-BE49-F238E27FC236}">
                <a16:creationId xmlns:a16="http://schemas.microsoft.com/office/drawing/2014/main" id="{3A3BB0A3-D6A3-724B-A9FC-AF2774448398}"/>
              </a:ext>
            </a:extLst>
          </p:cNvPr>
          <p:cNvSpPr txBox="1"/>
          <p:nvPr/>
        </p:nvSpPr>
        <p:spPr>
          <a:xfrm>
            <a:off x="1196534" y="3997926"/>
            <a:ext cx="3300984" cy="38808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Align fastq to BAM</a:t>
            </a:r>
            <a:endParaRPr/>
          </a:p>
        </p:txBody>
      </p:sp>
      <p:sp>
        <p:nvSpPr>
          <p:cNvPr id="18" name="Google Shape;117;p3">
            <a:extLst>
              <a:ext uri="{FF2B5EF4-FFF2-40B4-BE49-F238E27FC236}">
                <a16:creationId xmlns:a16="http://schemas.microsoft.com/office/drawing/2014/main" id="{D5B465C1-DEC6-2545-A150-8AE6BDAB805B}"/>
              </a:ext>
            </a:extLst>
          </p:cNvPr>
          <p:cNvSpPr txBox="1"/>
          <p:nvPr/>
        </p:nvSpPr>
        <p:spPr>
          <a:xfrm>
            <a:off x="1196534" y="4659796"/>
            <a:ext cx="3300984" cy="38808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QC: collapse UMI</a:t>
            </a:r>
            <a:endParaRPr/>
          </a:p>
        </p:txBody>
      </p:sp>
      <p:sp>
        <p:nvSpPr>
          <p:cNvPr id="20" name="Google Shape;119;p3">
            <a:extLst>
              <a:ext uri="{FF2B5EF4-FFF2-40B4-BE49-F238E27FC236}">
                <a16:creationId xmlns:a16="http://schemas.microsoft.com/office/drawing/2014/main" id="{927889A2-F450-2247-BBAA-A1983C9B905D}"/>
              </a:ext>
            </a:extLst>
          </p:cNvPr>
          <p:cNvSpPr txBox="1"/>
          <p:nvPr/>
        </p:nvSpPr>
        <p:spPr>
          <a:xfrm>
            <a:off x="1196534" y="5321666"/>
            <a:ext cx="3300984" cy="38808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View alignment</a:t>
            </a:r>
            <a:endParaRPr/>
          </a:p>
        </p:txBody>
      </p:sp>
      <p:sp>
        <p:nvSpPr>
          <p:cNvPr id="21" name="Google Shape;120;p3">
            <a:extLst>
              <a:ext uri="{FF2B5EF4-FFF2-40B4-BE49-F238E27FC236}">
                <a16:creationId xmlns:a16="http://schemas.microsoft.com/office/drawing/2014/main" id="{59D51C52-3DAE-934A-A7AF-416BCCB2DA7D}"/>
              </a:ext>
            </a:extLst>
          </p:cNvPr>
          <p:cNvSpPr txBox="1"/>
          <p:nvPr/>
        </p:nvSpPr>
        <p:spPr>
          <a:xfrm>
            <a:off x="1196534" y="5983537"/>
            <a:ext cx="3300984" cy="38808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Count matrix</a:t>
            </a:r>
            <a:endParaRPr/>
          </a:p>
        </p:txBody>
      </p:sp>
      <p:sp>
        <p:nvSpPr>
          <p:cNvPr id="22" name="Google Shape;121;p3">
            <a:extLst>
              <a:ext uri="{FF2B5EF4-FFF2-40B4-BE49-F238E27FC236}">
                <a16:creationId xmlns:a16="http://schemas.microsoft.com/office/drawing/2014/main" id="{84E89C16-6D6C-5949-BF31-C72A475FB514}"/>
              </a:ext>
            </a:extLst>
          </p:cNvPr>
          <p:cNvSpPr txBox="1"/>
          <p:nvPr/>
        </p:nvSpPr>
        <p:spPr>
          <a:xfrm>
            <a:off x="1196534" y="1350446"/>
            <a:ext cx="3300984" cy="388087"/>
          </a:xfrm>
          <a:prstGeom prst="rect">
            <a:avLst/>
          </a:prstGeom>
          <a:solidFill>
            <a:srgbClr val="941651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Get bcl file</a:t>
            </a:r>
            <a:endParaRPr/>
          </a:p>
        </p:txBody>
      </p:sp>
      <p:sp>
        <p:nvSpPr>
          <p:cNvPr id="26" name="Google Shape;125;p3">
            <a:extLst>
              <a:ext uri="{FF2B5EF4-FFF2-40B4-BE49-F238E27FC236}">
                <a16:creationId xmlns:a16="http://schemas.microsoft.com/office/drawing/2014/main" id="{4E12A1B0-E52F-3445-B9A3-D58EB1585455}"/>
              </a:ext>
            </a:extLst>
          </p:cNvPr>
          <p:cNvSpPr/>
          <p:nvPr/>
        </p:nvSpPr>
        <p:spPr>
          <a:xfrm>
            <a:off x="4712793" y="1369201"/>
            <a:ext cx="67072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That is the role of the sequencing machine!</a:t>
            </a:r>
            <a:endParaRPr lang="en-US" dirty="0"/>
          </a:p>
        </p:txBody>
      </p:sp>
      <p:pic>
        <p:nvPicPr>
          <p:cNvPr id="27" name="Google Shape;126;p3">
            <a:extLst>
              <a:ext uri="{FF2B5EF4-FFF2-40B4-BE49-F238E27FC236}">
                <a16:creationId xmlns:a16="http://schemas.microsoft.com/office/drawing/2014/main" id="{4559B1DD-20A8-2140-9361-84A461F5E64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7395"/>
          <a:stretch/>
        </p:blipFill>
        <p:spPr>
          <a:xfrm>
            <a:off x="430726" y="5949560"/>
            <a:ext cx="739821" cy="389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127;p3">
            <a:extLst>
              <a:ext uri="{FF2B5EF4-FFF2-40B4-BE49-F238E27FC236}">
                <a16:creationId xmlns:a16="http://schemas.microsoft.com/office/drawing/2014/main" id="{E12C0DF7-DD4B-A643-BF1B-1BCA1242BEA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7395"/>
          <a:stretch/>
        </p:blipFill>
        <p:spPr>
          <a:xfrm>
            <a:off x="430726" y="4633109"/>
            <a:ext cx="739821" cy="389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128;p3">
            <a:extLst>
              <a:ext uri="{FF2B5EF4-FFF2-40B4-BE49-F238E27FC236}">
                <a16:creationId xmlns:a16="http://schemas.microsoft.com/office/drawing/2014/main" id="{269630E4-C242-8047-93A0-2F8A5E93098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7395"/>
          <a:stretch/>
        </p:blipFill>
        <p:spPr>
          <a:xfrm>
            <a:off x="430726" y="5291336"/>
            <a:ext cx="739821" cy="389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129;p3">
            <a:extLst>
              <a:ext uri="{FF2B5EF4-FFF2-40B4-BE49-F238E27FC236}">
                <a16:creationId xmlns:a16="http://schemas.microsoft.com/office/drawing/2014/main" id="{FE7C731D-98E4-A244-BE8F-F231E767B15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7395"/>
          <a:stretch/>
        </p:blipFill>
        <p:spPr>
          <a:xfrm>
            <a:off x="430726" y="3974882"/>
            <a:ext cx="739821" cy="38918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Flowchart: from .</a:t>
            </a:r>
            <a:r>
              <a:rPr lang="en-US" dirty="0" err="1">
                <a:solidFill>
                  <a:srgbClr val="C00000"/>
                </a:solidFill>
              </a:rPr>
              <a:t>bcl</a:t>
            </a:r>
            <a:r>
              <a:rPr lang="en-US" dirty="0">
                <a:solidFill>
                  <a:srgbClr val="C00000"/>
                </a:solidFill>
              </a:rPr>
              <a:t> to count matrix</a:t>
            </a:r>
            <a:endParaRPr lang="en-US" dirty="0"/>
          </a:p>
        </p:txBody>
      </p:sp>
      <p:pic>
        <p:nvPicPr>
          <p:cNvPr id="35" name="Google Shape;152;p4">
            <a:extLst>
              <a:ext uri="{FF2B5EF4-FFF2-40B4-BE49-F238E27FC236}">
                <a16:creationId xmlns:a16="http://schemas.microsoft.com/office/drawing/2014/main" id="{1E98C4AD-26D7-3A43-B365-D1B8FAE1D40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51357"/>
          <a:stretch/>
        </p:blipFill>
        <p:spPr>
          <a:xfrm>
            <a:off x="430725" y="1371285"/>
            <a:ext cx="739821" cy="359873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C5264771-71A9-A649-90BB-3B0F72855F65}"/>
              </a:ext>
            </a:extLst>
          </p:cNvPr>
          <p:cNvSpPr/>
          <p:nvPr/>
        </p:nvSpPr>
        <p:spPr>
          <a:xfrm>
            <a:off x="528320" y="4475231"/>
            <a:ext cx="4184473" cy="2034537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3" name="Picture 2">
            <a:extLst>
              <a:ext uri="{FF2B5EF4-FFF2-40B4-BE49-F238E27FC236}">
                <a16:creationId xmlns:a16="http://schemas.microsoft.com/office/drawing/2014/main" id="{48AC62A8-9AF2-0B41-B4CE-3117FC31BB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33289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Google Shape;125;p3">
            <a:extLst>
              <a:ext uri="{FF2B5EF4-FFF2-40B4-BE49-F238E27FC236}">
                <a16:creationId xmlns:a16="http://schemas.microsoft.com/office/drawing/2014/main" id="{ED04473E-1ED7-0E41-ADA1-371A91D7F4B2}"/>
              </a:ext>
            </a:extLst>
          </p:cNvPr>
          <p:cNvSpPr/>
          <p:nvPr/>
        </p:nvSpPr>
        <p:spPr>
          <a:xfrm>
            <a:off x="4712793" y="2013437"/>
            <a:ext cx="67072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bcl2fastq</a:t>
            </a:r>
            <a:endParaRPr lang="en-US" dirty="0"/>
          </a:p>
        </p:txBody>
      </p:sp>
      <p:sp>
        <p:nvSpPr>
          <p:cNvPr id="34" name="Google Shape;121;p3">
            <a:extLst>
              <a:ext uri="{FF2B5EF4-FFF2-40B4-BE49-F238E27FC236}">
                <a16:creationId xmlns:a16="http://schemas.microsoft.com/office/drawing/2014/main" id="{89FB9E5E-89ED-264E-BCB3-6457A5EBDBC0}"/>
              </a:ext>
            </a:extLst>
          </p:cNvPr>
          <p:cNvSpPr txBox="1"/>
          <p:nvPr/>
        </p:nvSpPr>
        <p:spPr>
          <a:xfrm>
            <a:off x="1196534" y="2025855"/>
            <a:ext cx="3300984" cy="388087"/>
          </a:xfrm>
          <a:prstGeom prst="rect">
            <a:avLst/>
          </a:prstGeom>
          <a:solidFill>
            <a:srgbClr val="941651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Create </a:t>
            </a:r>
            <a:r>
              <a:rPr lang="en-US" sz="1800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fastq</a:t>
            </a:r>
            <a:r>
              <a:rPr lang="en-US" sz="1800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files</a:t>
            </a:r>
            <a:endParaRPr dirty="0"/>
          </a:p>
        </p:txBody>
      </p:sp>
      <p:pic>
        <p:nvPicPr>
          <p:cNvPr id="37" name="Google Shape;152;p4">
            <a:extLst>
              <a:ext uri="{FF2B5EF4-FFF2-40B4-BE49-F238E27FC236}">
                <a16:creationId xmlns:a16="http://schemas.microsoft.com/office/drawing/2014/main" id="{C03A5925-513F-BF48-9024-0CED5C0E832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51357"/>
          <a:stretch/>
        </p:blipFill>
        <p:spPr>
          <a:xfrm>
            <a:off x="430724" y="2054069"/>
            <a:ext cx="739821" cy="359873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125;p3">
            <a:extLst>
              <a:ext uri="{FF2B5EF4-FFF2-40B4-BE49-F238E27FC236}">
                <a16:creationId xmlns:a16="http://schemas.microsoft.com/office/drawing/2014/main" id="{C6C4A7A7-15E1-4D47-B53F-CA7A1EFFEFFA}"/>
              </a:ext>
            </a:extLst>
          </p:cNvPr>
          <p:cNvSpPr/>
          <p:nvPr/>
        </p:nvSpPr>
        <p:spPr>
          <a:xfrm>
            <a:off x="4712793" y="2668064"/>
            <a:ext cx="67072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fastqc</a:t>
            </a:r>
            <a:endParaRPr lang="en-US" dirty="0"/>
          </a:p>
        </p:txBody>
      </p:sp>
      <p:sp>
        <p:nvSpPr>
          <p:cNvPr id="38" name="Google Shape;121;p3">
            <a:extLst>
              <a:ext uri="{FF2B5EF4-FFF2-40B4-BE49-F238E27FC236}">
                <a16:creationId xmlns:a16="http://schemas.microsoft.com/office/drawing/2014/main" id="{3E5EFDE0-785E-4F4D-93DE-ABE5ADD6A89D}"/>
              </a:ext>
            </a:extLst>
          </p:cNvPr>
          <p:cNvSpPr txBox="1"/>
          <p:nvPr/>
        </p:nvSpPr>
        <p:spPr>
          <a:xfrm>
            <a:off x="1196534" y="2670091"/>
            <a:ext cx="3300984" cy="388087"/>
          </a:xfrm>
          <a:prstGeom prst="rect">
            <a:avLst/>
          </a:prstGeom>
          <a:solidFill>
            <a:srgbClr val="941651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lvl="0" algn="ctr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QC: assess overall quality</a:t>
            </a:r>
            <a:endParaRPr lang="en-US" dirty="0"/>
          </a:p>
        </p:txBody>
      </p:sp>
      <p:pic>
        <p:nvPicPr>
          <p:cNvPr id="39" name="Google Shape;152;p4">
            <a:extLst>
              <a:ext uri="{FF2B5EF4-FFF2-40B4-BE49-F238E27FC236}">
                <a16:creationId xmlns:a16="http://schemas.microsoft.com/office/drawing/2014/main" id="{12DAE12C-C087-A04C-9DF5-49A2001DC5C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51357"/>
          <a:stretch/>
        </p:blipFill>
        <p:spPr>
          <a:xfrm>
            <a:off x="430724" y="2708697"/>
            <a:ext cx="739821" cy="359873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125;p3">
            <a:extLst>
              <a:ext uri="{FF2B5EF4-FFF2-40B4-BE49-F238E27FC236}">
                <a16:creationId xmlns:a16="http://schemas.microsoft.com/office/drawing/2014/main" id="{E70031EF-16F9-E841-BB3E-A648AF21821D}"/>
              </a:ext>
            </a:extLst>
          </p:cNvPr>
          <p:cNvSpPr/>
          <p:nvPr/>
        </p:nvSpPr>
        <p:spPr>
          <a:xfrm>
            <a:off x="4712793" y="3291519"/>
            <a:ext cx="67072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Automatic in </a:t>
            </a:r>
            <a:r>
              <a:rPr lang="en-US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most aligners</a:t>
            </a:r>
            <a:endParaRPr lang="en-US" dirty="0"/>
          </a:p>
        </p:txBody>
      </p:sp>
      <p:sp>
        <p:nvSpPr>
          <p:cNvPr id="40" name="Google Shape;121;p3">
            <a:extLst>
              <a:ext uri="{FF2B5EF4-FFF2-40B4-BE49-F238E27FC236}">
                <a16:creationId xmlns:a16="http://schemas.microsoft.com/office/drawing/2014/main" id="{C7B46AFA-7EEB-F04F-8A7C-7F5A113AD3A0}"/>
              </a:ext>
            </a:extLst>
          </p:cNvPr>
          <p:cNvSpPr txBox="1"/>
          <p:nvPr/>
        </p:nvSpPr>
        <p:spPr>
          <a:xfrm>
            <a:off x="1196534" y="3293546"/>
            <a:ext cx="3300984" cy="388087"/>
          </a:xfrm>
          <a:prstGeom prst="rect">
            <a:avLst/>
          </a:prstGeom>
          <a:solidFill>
            <a:srgbClr val="941651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lvl="0" algn="ctr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QC: remove low quality reads</a:t>
            </a:r>
            <a:endParaRPr lang="en-US" dirty="0"/>
          </a:p>
        </p:txBody>
      </p:sp>
      <p:pic>
        <p:nvPicPr>
          <p:cNvPr id="41" name="Google Shape;152;p4">
            <a:extLst>
              <a:ext uri="{FF2B5EF4-FFF2-40B4-BE49-F238E27FC236}">
                <a16:creationId xmlns:a16="http://schemas.microsoft.com/office/drawing/2014/main" id="{10DD4694-FD3F-BA47-902F-DE89BB0E964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51357"/>
          <a:stretch/>
        </p:blipFill>
        <p:spPr>
          <a:xfrm>
            <a:off x="430724" y="3332152"/>
            <a:ext cx="739821" cy="359873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121;p3">
            <a:extLst>
              <a:ext uri="{FF2B5EF4-FFF2-40B4-BE49-F238E27FC236}">
                <a16:creationId xmlns:a16="http://schemas.microsoft.com/office/drawing/2014/main" id="{F0AACA1F-E0BE-894A-A1B7-AF3B0711FC13}"/>
              </a:ext>
            </a:extLst>
          </p:cNvPr>
          <p:cNvSpPr txBox="1"/>
          <p:nvPr/>
        </p:nvSpPr>
        <p:spPr>
          <a:xfrm>
            <a:off x="92269" y="3291519"/>
            <a:ext cx="461635" cy="308010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spcFirstLastPara="1" vert="vert270" wrap="square" lIns="91425" tIns="64275" rIns="91425" bIns="45700" anchor="t" anchorCtr="0">
            <a:spAutoFit/>
          </a:bodyPr>
          <a:lstStyle/>
          <a:p>
            <a:pPr lvl="0" algn="ctr"/>
            <a:r>
              <a:rPr lang="en-US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Cellranger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9371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Aligning reads to a transcriptome reference</a:t>
            </a:r>
            <a:endParaRPr lang="en-US" dirty="0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3510906A-6DD8-6E4D-94E2-E5D167884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33289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289E1F6-2CC9-AC4C-987D-9DED0D8D560C}"/>
              </a:ext>
            </a:extLst>
          </p:cNvPr>
          <p:cNvSpPr/>
          <p:nvPr/>
        </p:nvSpPr>
        <p:spPr>
          <a:xfrm>
            <a:off x="335971" y="1155894"/>
            <a:ext cx="645968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buAutoNum type="arabicPeriod"/>
            </a:pPr>
            <a:r>
              <a:rPr lang="en-US" b="1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Group reads by cell-of-origin (using the cell barcodes)</a:t>
            </a:r>
          </a:p>
          <a:p>
            <a:pPr marL="342900" lvl="0" indent="-342900">
              <a:buAutoNum type="arabicPeriod"/>
            </a:pPr>
            <a:endParaRPr lang="en-US" b="1" dirty="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grpSp>
        <p:nvGrpSpPr>
          <p:cNvPr id="20" name="Google Shape;331;p16">
            <a:extLst>
              <a:ext uri="{FF2B5EF4-FFF2-40B4-BE49-F238E27FC236}">
                <a16:creationId xmlns:a16="http://schemas.microsoft.com/office/drawing/2014/main" id="{F07D984B-85A3-E940-8E49-87375ECB053F}"/>
              </a:ext>
            </a:extLst>
          </p:cNvPr>
          <p:cNvGrpSpPr/>
          <p:nvPr/>
        </p:nvGrpSpPr>
        <p:grpSpPr>
          <a:xfrm>
            <a:off x="0" y="1960878"/>
            <a:ext cx="5215969" cy="4302746"/>
            <a:chOff x="0" y="0"/>
            <a:chExt cx="6279675" cy="5180215"/>
          </a:xfrm>
        </p:grpSpPr>
        <p:pic>
          <p:nvPicPr>
            <p:cNvPr id="21" name="Google Shape;332;p16" descr="Image">
              <a:extLst>
                <a:ext uri="{FF2B5EF4-FFF2-40B4-BE49-F238E27FC236}">
                  <a16:creationId xmlns:a16="http://schemas.microsoft.com/office/drawing/2014/main" id="{A7EC72F5-B7D6-484B-954C-8DCF22AA7B33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0" y="0"/>
              <a:ext cx="5709684" cy="51802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" name="Google Shape;333;p16">
              <a:extLst>
                <a:ext uri="{FF2B5EF4-FFF2-40B4-BE49-F238E27FC236}">
                  <a16:creationId xmlns:a16="http://schemas.microsoft.com/office/drawing/2014/main" id="{DC4DA427-106D-9040-AEA5-AB6D64D7139E}"/>
                </a:ext>
              </a:extLst>
            </p:cNvPr>
            <p:cNvSpPr/>
            <p:nvPr/>
          </p:nvSpPr>
          <p:spPr>
            <a:xfrm>
              <a:off x="4208515" y="1724627"/>
              <a:ext cx="2071160" cy="99598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  <p:sp>
        <p:nvSpPr>
          <p:cNvPr id="23" name="Right Arrow 22">
            <a:extLst>
              <a:ext uri="{FF2B5EF4-FFF2-40B4-BE49-F238E27FC236}">
                <a16:creationId xmlns:a16="http://schemas.microsoft.com/office/drawing/2014/main" id="{A0B1B4BF-B05F-404C-ABC0-AE02785CA2ED}"/>
              </a:ext>
            </a:extLst>
          </p:cNvPr>
          <p:cNvSpPr/>
          <p:nvPr/>
        </p:nvSpPr>
        <p:spPr>
          <a:xfrm>
            <a:off x="3693046" y="3807011"/>
            <a:ext cx="321783" cy="498763"/>
          </a:xfrm>
          <a:prstGeom prst="rightArrow">
            <a:avLst>
              <a:gd name="adj1" fmla="val 50000"/>
              <a:gd name="adj2" fmla="val 65000"/>
            </a:avLst>
          </a:prstGeom>
          <a:solidFill>
            <a:schemeClr val="bg1">
              <a:lumMod val="75000"/>
            </a:schemeClr>
          </a:solidFill>
          <a:ln w="222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4" name="Google Shape;388;p20">
            <a:extLst>
              <a:ext uri="{FF2B5EF4-FFF2-40B4-BE49-F238E27FC236}">
                <a16:creationId xmlns:a16="http://schemas.microsoft.com/office/drawing/2014/main" id="{0163AB23-6D2A-694B-A5D7-00D5B60DB8ED}"/>
              </a:ext>
            </a:extLst>
          </p:cNvPr>
          <p:cNvGrpSpPr/>
          <p:nvPr/>
        </p:nvGrpSpPr>
        <p:grpSpPr>
          <a:xfrm>
            <a:off x="4343794" y="2190589"/>
            <a:ext cx="4112241" cy="3392261"/>
            <a:chOff x="0" y="0"/>
            <a:chExt cx="6279675" cy="5180215"/>
          </a:xfrm>
        </p:grpSpPr>
        <p:pic>
          <p:nvPicPr>
            <p:cNvPr id="25" name="Google Shape;389;p20" descr="Image">
              <a:extLst>
                <a:ext uri="{FF2B5EF4-FFF2-40B4-BE49-F238E27FC236}">
                  <a16:creationId xmlns:a16="http://schemas.microsoft.com/office/drawing/2014/main" id="{56795D1D-447A-2D45-93F4-D32F4E8A2A64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0" y="0"/>
              <a:ext cx="5709684" cy="51802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" name="Google Shape;390;p20">
              <a:extLst>
                <a:ext uri="{FF2B5EF4-FFF2-40B4-BE49-F238E27FC236}">
                  <a16:creationId xmlns:a16="http://schemas.microsoft.com/office/drawing/2014/main" id="{804A6C28-A263-FB4C-9DC6-13083C38E709}"/>
                </a:ext>
              </a:extLst>
            </p:cNvPr>
            <p:cNvSpPr/>
            <p:nvPr/>
          </p:nvSpPr>
          <p:spPr>
            <a:xfrm>
              <a:off x="4208515" y="1724627"/>
              <a:ext cx="2071160" cy="99598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  <p:pic>
        <p:nvPicPr>
          <p:cNvPr id="27" name="Google Shape;392;p20" descr="Image">
            <a:extLst>
              <a:ext uri="{FF2B5EF4-FFF2-40B4-BE49-F238E27FC236}">
                <a16:creationId xmlns:a16="http://schemas.microsoft.com/office/drawing/2014/main" id="{7B206F97-1E40-1145-B1B0-ED0EAC063DAC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t="4220" r="21569"/>
          <a:stretch/>
        </p:blipFill>
        <p:spPr>
          <a:xfrm>
            <a:off x="4211929" y="2989665"/>
            <a:ext cx="2782593" cy="2979563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148A1C76-C765-614C-8152-12AA64A1610E}"/>
              </a:ext>
            </a:extLst>
          </p:cNvPr>
          <p:cNvSpPr/>
          <p:nvPr/>
        </p:nvSpPr>
        <p:spPr>
          <a:xfrm>
            <a:off x="4252341" y="2655296"/>
            <a:ext cx="478777" cy="2927553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812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Aligning reads to a transcriptome reference</a:t>
            </a:r>
            <a:endParaRPr lang="en-US" dirty="0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3510906A-6DD8-6E4D-94E2-E5D167884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33289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289E1F6-2CC9-AC4C-987D-9DED0D8D560C}"/>
              </a:ext>
            </a:extLst>
          </p:cNvPr>
          <p:cNvSpPr/>
          <p:nvPr/>
        </p:nvSpPr>
        <p:spPr>
          <a:xfrm>
            <a:off x="335971" y="1155894"/>
            <a:ext cx="645968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buAutoNum type="arabicPeriod"/>
            </a:pPr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Group reads by cell-of-origin (using the cell barcodes)</a:t>
            </a:r>
          </a:p>
          <a:p>
            <a:pPr marL="342900" lvl="0" indent="-342900">
              <a:buAutoNum type="arabicPeriod"/>
            </a:pPr>
            <a:r>
              <a:rPr lang="en-US" b="1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Recover which transcript the cDNA sequence aligns to</a:t>
            </a:r>
          </a:p>
          <a:p>
            <a:pPr marL="342900" lvl="0" indent="-342900">
              <a:buAutoNum type="arabicPeriod"/>
            </a:pPr>
            <a:endParaRPr lang="en-US" b="1" dirty="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grpSp>
        <p:nvGrpSpPr>
          <p:cNvPr id="20" name="Google Shape;331;p16">
            <a:extLst>
              <a:ext uri="{FF2B5EF4-FFF2-40B4-BE49-F238E27FC236}">
                <a16:creationId xmlns:a16="http://schemas.microsoft.com/office/drawing/2014/main" id="{F07D984B-85A3-E940-8E49-87375ECB053F}"/>
              </a:ext>
            </a:extLst>
          </p:cNvPr>
          <p:cNvGrpSpPr/>
          <p:nvPr/>
        </p:nvGrpSpPr>
        <p:grpSpPr>
          <a:xfrm>
            <a:off x="0" y="1960878"/>
            <a:ext cx="5215969" cy="4302746"/>
            <a:chOff x="0" y="0"/>
            <a:chExt cx="6279675" cy="5180215"/>
          </a:xfrm>
        </p:grpSpPr>
        <p:pic>
          <p:nvPicPr>
            <p:cNvPr id="21" name="Google Shape;332;p16" descr="Image">
              <a:extLst>
                <a:ext uri="{FF2B5EF4-FFF2-40B4-BE49-F238E27FC236}">
                  <a16:creationId xmlns:a16="http://schemas.microsoft.com/office/drawing/2014/main" id="{A7EC72F5-B7D6-484B-954C-8DCF22AA7B33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0" y="0"/>
              <a:ext cx="5709684" cy="51802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" name="Google Shape;333;p16">
              <a:extLst>
                <a:ext uri="{FF2B5EF4-FFF2-40B4-BE49-F238E27FC236}">
                  <a16:creationId xmlns:a16="http://schemas.microsoft.com/office/drawing/2014/main" id="{DC4DA427-106D-9040-AEA5-AB6D64D7139E}"/>
                </a:ext>
              </a:extLst>
            </p:cNvPr>
            <p:cNvSpPr/>
            <p:nvPr/>
          </p:nvSpPr>
          <p:spPr>
            <a:xfrm>
              <a:off x="4208515" y="1724627"/>
              <a:ext cx="2071160" cy="99598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  <p:sp>
        <p:nvSpPr>
          <p:cNvPr id="23" name="Right Arrow 22">
            <a:extLst>
              <a:ext uri="{FF2B5EF4-FFF2-40B4-BE49-F238E27FC236}">
                <a16:creationId xmlns:a16="http://schemas.microsoft.com/office/drawing/2014/main" id="{A0B1B4BF-B05F-404C-ABC0-AE02785CA2ED}"/>
              </a:ext>
            </a:extLst>
          </p:cNvPr>
          <p:cNvSpPr/>
          <p:nvPr/>
        </p:nvSpPr>
        <p:spPr>
          <a:xfrm>
            <a:off x="3693046" y="3807011"/>
            <a:ext cx="321783" cy="498763"/>
          </a:xfrm>
          <a:prstGeom prst="rightArrow">
            <a:avLst>
              <a:gd name="adj1" fmla="val 50000"/>
              <a:gd name="adj2" fmla="val 65000"/>
            </a:avLst>
          </a:prstGeom>
          <a:solidFill>
            <a:schemeClr val="bg1">
              <a:lumMod val="75000"/>
            </a:schemeClr>
          </a:solidFill>
          <a:ln w="222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4" name="Google Shape;388;p20">
            <a:extLst>
              <a:ext uri="{FF2B5EF4-FFF2-40B4-BE49-F238E27FC236}">
                <a16:creationId xmlns:a16="http://schemas.microsoft.com/office/drawing/2014/main" id="{0163AB23-6D2A-694B-A5D7-00D5B60DB8ED}"/>
              </a:ext>
            </a:extLst>
          </p:cNvPr>
          <p:cNvGrpSpPr/>
          <p:nvPr/>
        </p:nvGrpSpPr>
        <p:grpSpPr>
          <a:xfrm>
            <a:off x="4343794" y="2190589"/>
            <a:ext cx="4112241" cy="3392261"/>
            <a:chOff x="0" y="0"/>
            <a:chExt cx="6279675" cy="5180215"/>
          </a:xfrm>
        </p:grpSpPr>
        <p:pic>
          <p:nvPicPr>
            <p:cNvPr id="25" name="Google Shape;389;p20" descr="Image">
              <a:extLst>
                <a:ext uri="{FF2B5EF4-FFF2-40B4-BE49-F238E27FC236}">
                  <a16:creationId xmlns:a16="http://schemas.microsoft.com/office/drawing/2014/main" id="{56795D1D-447A-2D45-93F4-D32F4E8A2A64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0" y="0"/>
              <a:ext cx="5709684" cy="51802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" name="Google Shape;390;p20">
              <a:extLst>
                <a:ext uri="{FF2B5EF4-FFF2-40B4-BE49-F238E27FC236}">
                  <a16:creationId xmlns:a16="http://schemas.microsoft.com/office/drawing/2014/main" id="{804A6C28-A263-FB4C-9DC6-13083C38E709}"/>
                </a:ext>
              </a:extLst>
            </p:cNvPr>
            <p:cNvSpPr/>
            <p:nvPr/>
          </p:nvSpPr>
          <p:spPr>
            <a:xfrm>
              <a:off x="4208515" y="1724627"/>
              <a:ext cx="2071160" cy="99598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  <p:pic>
        <p:nvPicPr>
          <p:cNvPr id="27" name="Google Shape;392;p20" descr="Image">
            <a:extLst>
              <a:ext uri="{FF2B5EF4-FFF2-40B4-BE49-F238E27FC236}">
                <a16:creationId xmlns:a16="http://schemas.microsoft.com/office/drawing/2014/main" id="{7B206F97-1E40-1145-B1B0-ED0EAC063DAC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t="4220" r="21569"/>
          <a:stretch/>
        </p:blipFill>
        <p:spPr>
          <a:xfrm>
            <a:off x="4211929" y="2989665"/>
            <a:ext cx="2782593" cy="297956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25725CA1-4EF5-964C-9915-63FCA46381C1}"/>
              </a:ext>
            </a:extLst>
          </p:cNvPr>
          <p:cNvGrpSpPr/>
          <p:nvPr/>
        </p:nvGrpSpPr>
        <p:grpSpPr>
          <a:xfrm>
            <a:off x="7980494" y="1861659"/>
            <a:ext cx="4742529" cy="4248196"/>
            <a:chOff x="2991580" y="751481"/>
            <a:chExt cx="6411542" cy="5743241"/>
          </a:xfrm>
        </p:grpSpPr>
        <p:grpSp>
          <p:nvGrpSpPr>
            <p:cNvPr id="29" name="Google Shape;400;p21">
              <a:extLst>
                <a:ext uri="{FF2B5EF4-FFF2-40B4-BE49-F238E27FC236}">
                  <a16:creationId xmlns:a16="http://schemas.microsoft.com/office/drawing/2014/main" id="{152B8FD3-276C-2246-9A8B-C496236A3A21}"/>
                </a:ext>
              </a:extLst>
            </p:cNvPr>
            <p:cNvGrpSpPr/>
            <p:nvPr/>
          </p:nvGrpSpPr>
          <p:grpSpPr>
            <a:xfrm>
              <a:off x="3123446" y="751481"/>
              <a:ext cx="6279676" cy="5180217"/>
              <a:chOff x="0" y="0"/>
              <a:chExt cx="6279675" cy="5180215"/>
            </a:xfrm>
          </p:grpSpPr>
          <p:pic>
            <p:nvPicPr>
              <p:cNvPr id="31" name="Google Shape;401;p21" descr="Image">
                <a:extLst>
                  <a:ext uri="{FF2B5EF4-FFF2-40B4-BE49-F238E27FC236}">
                    <a16:creationId xmlns:a16="http://schemas.microsoft.com/office/drawing/2014/main" id="{437E79F7-75FE-1446-B7E0-99E46EA1ED3F}"/>
                  </a:ext>
                </a:extLst>
              </p:cNvPr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0" y="0"/>
                <a:ext cx="5709684" cy="518021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2" name="Google Shape;402;p21">
                <a:extLst>
                  <a:ext uri="{FF2B5EF4-FFF2-40B4-BE49-F238E27FC236}">
                    <a16:creationId xmlns:a16="http://schemas.microsoft.com/office/drawing/2014/main" id="{C2B3A157-D6CF-E942-856E-A641EE97E1C3}"/>
                  </a:ext>
                </a:extLst>
              </p:cNvPr>
              <p:cNvSpPr/>
              <p:nvPr/>
            </p:nvSpPr>
            <p:spPr>
              <a:xfrm>
                <a:off x="4208515" y="1724627"/>
                <a:ext cx="2071160" cy="99598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30" name="Google Shape;404;p21" descr="Image">
              <a:extLst>
                <a:ext uri="{FF2B5EF4-FFF2-40B4-BE49-F238E27FC236}">
                  <a16:creationId xmlns:a16="http://schemas.microsoft.com/office/drawing/2014/main" id="{F7524984-3DF9-2043-9067-F63693774B5A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 t="4220" r="2446"/>
            <a:stretch/>
          </p:blipFill>
          <p:spPr>
            <a:xfrm>
              <a:off x="2991580" y="1944724"/>
              <a:ext cx="5285188" cy="454999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AB646113-044B-F344-8391-E22F7ED7E946}"/>
              </a:ext>
            </a:extLst>
          </p:cNvPr>
          <p:cNvSpPr/>
          <p:nvPr/>
        </p:nvSpPr>
        <p:spPr>
          <a:xfrm>
            <a:off x="11068777" y="2655296"/>
            <a:ext cx="1019805" cy="2927553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ight Arrow 33">
            <a:extLst>
              <a:ext uri="{FF2B5EF4-FFF2-40B4-BE49-F238E27FC236}">
                <a16:creationId xmlns:a16="http://schemas.microsoft.com/office/drawing/2014/main" id="{6E77F599-26AD-D645-AB35-8E5DBB2E5506}"/>
              </a:ext>
            </a:extLst>
          </p:cNvPr>
          <p:cNvSpPr/>
          <p:nvPr/>
        </p:nvSpPr>
        <p:spPr>
          <a:xfrm>
            <a:off x="7412991" y="3807011"/>
            <a:ext cx="321783" cy="498763"/>
          </a:xfrm>
          <a:prstGeom prst="rightArrow">
            <a:avLst>
              <a:gd name="adj1" fmla="val 50000"/>
              <a:gd name="adj2" fmla="val 65000"/>
            </a:avLst>
          </a:prstGeom>
          <a:solidFill>
            <a:schemeClr val="bg1">
              <a:lumMod val="75000"/>
            </a:schemeClr>
          </a:solidFill>
          <a:ln w="222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2787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What do I need to align my reads?</a:t>
            </a:r>
            <a:endParaRPr lang="en-US" dirty="0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3510906A-6DD8-6E4D-94E2-E5D167884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33289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289E1F6-2CC9-AC4C-987D-9DED0D8D560C}"/>
              </a:ext>
            </a:extLst>
          </p:cNvPr>
          <p:cNvSpPr/>
          <p:nvPr/>
        </p:nvSpPr>
        <p:spPr>
          <a:xfrm>
            <a:off x="335971" y="1155894"/>
            <a:ext cx="1164474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b="1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Most aligners (included STAR-based </a:t>
            </a:r>
            <a:r>
              <a:rPr lang="en-US" b="1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cellranger</a:t>
            </a:r>
            <a:r>
              <a:rPr lang="en-US" b="1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) will map </a:t>
            </a:r>
            <a:r>
              <a:rPr lang="en-US" b="1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scRNAseq</a:t>
            </a:r>
            <a:r>
              <a:rPr lang="en-US" b="1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reads on a transcriptome index.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82BDB3C-8974-C14C-886B-36EA682E8FD4}"/>
              </a:ext>
            </a:extLst>
          </p:cNvPr>
          <p:cNvSpPr/>
          <p:nvPr/>
        </p:nvSpPr>
        <p:spPr>
          <a:xfrm>
            <a:off x="335971" y="1951672"/>
            <a:ext cx="11644747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A transcriptome index consists of: </a:t>
            </a:r>
          </a:p>
          <a:p>
            <a:pPr lvl="0"/>
            <a:endParaRPr lang="en-US" dirty="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lvl="0"/>
            <a:endParaRPr lang="en-US" dirty="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342900" lvl="0" indent="-342900">
              <a:buAutoNum type="arabicPeriod"/>
            </a:pPr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A </a:t>
            </a:r>
            <a:r>
              <a:rPr lang="en-US" b="1" u="sng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genome sequence </a:t>
            </a:r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reference</a:t>
            </a:r>
          </a:p>
          <a:p>
            <a:pPr marL="342900" lvl="0" indent="-342900">
              <a:buAutoNum type="arabicPeriod"/>
            </a:pPr>
            <a:endParaRPr lang="en-US" dirty="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54B806-48B0-274C-970B-982C6FF86C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5741" y="2690336"/>
            <a:ext cx="7037901" cy="373033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BB9911F-165F-2B48-A967-1AC63A615858}"/>
              </a:ext>
            </a:extLst>
          </p:cNvPr>
          <p:cNvSpPr txBox="1"/>
          <p:nvPr/>
        </p:nvSpPr>
        <p:spPr>
          <a:xfrm>
            <a:off x="5557404" y="2228671"/>
            <a:ext cx="20545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FASTA example</a:t>
            </a:r>
          </a:p>
        </p:txBody>
      </p:sp>
    </p:spTree>
    <p:extLst>
      <p:ext uri="{BB962C8B-B14F-4D97-AF65-F5344CB8AC3E}">
        <p14:creationId xmlns:p14="http://schemas.microsoft.com/office/powerpoint/2010/main" val="12492241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What do I need to align my reads?</a:t>
            </a:r>
            <a:endParaRPr lang="en-US" dirty="0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3510906A-6DD8-6E4D-94E2-E5D167884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33289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289E1F6-2CC9-AC4C-987D-9DED0D8D560C}"/>
              </a:ext>
            </a:extLst>
          </p:cNvPr>
          <p:cNvSpPr/>
          <p:nvPr/>
        </p:nvSpPr>
        <p:spPr>
          <a:xfrm>
            <a:off x="335971" y="1155894"/>
            <a:ext cx="1164474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b="1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Most aligners (included STAR-based </a:t>
            </a:r>
            <a:r>
              <a:rPr lang="en-US" b="1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cellranger</a:t>
            </a:r>
            <a:r>
              <a:rPr lang="en-US" b="1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) will map </a:t>
            </a:r>
            <a:r>
              <a:rPr lang="en-US" b="1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scRNAseq</a:t>
            </a:r>
            <a:r>
              <a:rPr lang="en-US" b="1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reads on a transcriptome index.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82BDB3C-8974-C14C-886B-36EA682E8FD4}"/>
              </a:ext>
            </a:extLst>
          </p:cNvPr>
          <p:cNvSpPr/>
          <p:nvPr/>
        </p:nvSpPr>
        <p:spPr>
          <a:xfrm>
            <a:off x="335971" y="1951672"/>
            <a:ext cx="11644747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A transcriptome index consists of: </a:t>
            </a:r>
          </a:p>
          <a:p>
            <a:pPr lvl="0"/>
            <a:endParaRPr lang="en-US" dirty="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lvl="0"/>
            <a:endParaRPr lang="en-US" dirty="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342900" lvl="0" indent="-342900">
              <a:buAutoNum type="arabicPeriod"/>
            </a:pPr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A </a:t>
            </a:r>
            <a:r>
              <a:rPr lang="en-US" b="1" u="sng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genome sequence </a:t>
            </a:r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reference</a:t>
            </a:r>
          </a:p>
          <a:p>
            <a:pPr marL="342900" lvl="0" indent="-342900">
              <a:buAutoNum type="arabicPeriod"/>
            </a:pPr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A </a:t>
            </a:r>
            <a:r>
              <a:rPr lang="en-US" b="1" u="sng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gene feature annotation</a:t>
            </a:r>
            <a:r>
              <a:rPr lang="en-US" b="1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</a:t>
            </a:r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reference</a:t>
            </a:r>
          </a:p>
          <a:p>
            <a:pPr marL="342900" lvl="0" indent="-342900">
              <a:buAutoNum type="arabicPeriod"/>
            </a:pPr>
            <a:endParaRPr lang="en-US" dirty="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6" name="Google Shape;422;p23">
            <a:extLst>
              <a:ext uri="{FF2B5EF4-FFF2-40B4-BE49-F238E27FC236}">
                <a16:creationId xmlns:a16="http://schemas.microsoft.com/office/drawing/2014/main" id="{FE28D812-6103-9C40-9E5E-DC8335563C46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630" t="4015"/>
          <a:stretch/>
        </p:blipFill>
        <p:spPr>
          <a:xfrm>
            <a:off x="5372552" y="2181187"/>
            <a:ext cx="6266527" cy="44229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068714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C00000"/>
                </a:solidFill>
              </a:rPr>
              <a:t>STAR aligner</a:t>
            </a:r>
            <a:endParaRPr lang="en-US" dirty="0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3510906A-6DD8-6E4D-94E2-E5D167884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33289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289E1F6-2CC9-AC4C-987D-9DED0D8D560C}"/>
              </a:ext>
            </a:extLst>
          </p:cNvPr>
          <p:cNvSpPr/>
          <p:nvPr/>
        </p:nvSpPr>
        <p:spPr>
          <a:xfrm>
            <a:off x="335971" y="1155894"/>
            <a:ext cx="11644747" cy="5949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90000"/>
              </a:lnSpc>
              <a:buClr>
                <a:schemeClr val="dk1"/>
              </a:buClr>
              <a:buSzPts val="2400"/>
            </a:pPr>
            <a:r>
              <a:rPr lang="en-US" dirty="0">
                <a:latin typeface="Avenir"/>
                <a:ea typeface="Avenir"/>
                <a:cs typeface="Avenir"/>
                <a:sym typeface="Avenir"/>
              </a:rPr>
              <a:t>STAR is a traditional aligner that works by trying to find the longest possible sequence which matches one or more sequences in the reference genome.</a:t>
            </a:r>
            <a:endParaRPr lang="en-US" dirty="0"/>
          </a:p>
        </p:txBody>
      </p:sp>
      <p:sp>
        <p:nvSpPr>
          <p:cNvPr id="7" name="Google Shape;427;p24">
            <a:extLst>
              <a:ext uri="{FF2B5EF4-FFF2-40B4-BE49-F238E27FC236}">
                <a16:creationId xmlns:a16="http://schemas.microsoft.com/office/drawing/2014/main" id="{04776970-B2F6-2047-9F71-03E72A0A51F5}"/>
              </a:ext>
            </a:extLst>
          </p:cNvPr>
          <p:cNvSpPr/>
          <p:nvPr/>
        </p:nvSpPr>
        <p:spPr>
          <a:xfrm>
            <a:off x="1458880" y="2396259"/>
            <a:ext cx="8775700" cy="37211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8" name="Google Shape;430;p24">
            <a:extLst>
              <a:ext uri="{FF2B5EF4-FFF2-40B4-BE49-F238E27FC236}">
                <a16:creationId xmlns:a16="http://schemas.microsoft.com/office/drawing/2014/main" id="{D102D4AA-32FA-0546-8CD0-3A29DAFCA73D}"/>
              </a:ext>
            </a:extLst>
          </p:cNvPr>
          <p:cNvSpPr/>
          <p:nvPr/>
        </p:nvSpPr>
        <p:spPr>
          <a:xfrm>
            <a:off x="838200" y="2380641"/>
            <a:ext cx="2881184" cy="112446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  <p:extLst>
      <p:ext uri="{BB962C8B-B14F-4D97-AF65-F5344CB8AC3E}">
        <p14:creationId xmlns:p14="http://schemas.microsoft.com/office/powerpoint/2010/main" val="4517404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C00000"/>
                </a:solidFill>
              </a:rPr>
              <a:t>STAR aligner</a:t>
            </a:r>
            <a:endParaRPr lang="en-US" dirty="0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3510906A-6DD8-6E4D-94E2-E5D167884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33289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289E1F6-2CC9-AC4C-987D-9DED0D8D560C}"/>
              </a:ext>
            </a:extLst>
          </p:cNvPr>
          <p:cNvSpPr/>
          <p:nvPr/>
        </p:nvSpPr>
        <p:spPr>
          <a:xfrm>
            <a:off x="335971" y="1155894"/>
            <a:ext cx="11644747" cy="5949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90000"/>
              </a:lnSpc>
              <a:buClr>
                <a:schemeClr val="dk1"/>
              </a:buClr>
              <a:buSzPts val="2400"/>
            </a:pPr>
            <a:r>
              <a:rPr lang="en-US" dirty="0">
                <a:latin typeface="Avenir"/>
                <a:ea typeface="Avenir"/>
                <a:cs typeface="Avenir"/>
                <a:sym typeface="Avenir"/>
              </a:rPr>
              <a:t>STAR is a traditional aligner that works by trying to find the longest possible sequence which matches one or more sequences in the reference genome.</a:t>
            </a:r>
            <a:endParaRPr lang="en-US" dirty="0"/>
          </a:p>
        </p:txBody>
      </p:sp>
      <p:sp>
        <p:nvSpPr>
          <p:cNvPr id="8" name="Google Shape;430;p24">
            <a:extLst>
              <a:ext uri="{FF2B5EF4-FFF2-40B4-BE49-F238E27FC236}">
                <a16:creationId xmlns:a16="http://schemas.microsoft.com/office/drawing/2014/main" id="{D102D4AA-32FA-0546-8CD0-3A29DAFCA73D}"/>
              </a:ext>
            </a:extLst>
          </p:cNvPr>
          <p:cNvSpPr/>
          <p:nvPr/>
        </p:nvSpPr>
        <p:spPr>
          <a:xfrm>
            <a:off x="838200" y="2380641"/>
            <a:ext cx="2881184" cy="112446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513C50B-F11B-834F-9774-3D5324D1BCA3}"/>
              </a:ext>
            </a:extLst>
          </p:cNvPr>
          <p:cNvSpPr/>
          <p:nvPr/>
        </p:nvSpPr>
        <p:spPr>
          <a:xfrm>
            <a:off x="335971" y="2963912"/>
            <a:ext cx="11644747" cy="27192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90000"/>
              </a:lnSpc>
              <a:buClr>
                <a:schemeClr val="dk1"/>
              </a:buClr>
              <a:buSzPts val="2400"/>
              <a:buFontTx/>
              <a:buChar char="-"/>
            </a:pPr>
            <a:r>
              <a:rPr lang="en-US" dirty="0">
                <a:latin typeface="Avenir Book" panose="02000503020000020003" pitchFamily="2" charset="0"/>
                <a:ea typeface="Avenir"/>
                <a:cs typeface="Avenir"/>
                <a:sym typeface="Avenir"/>
              </a:rPr>
              <a:t>Advantages: STAR is a splice aware aligner, making it suitable if you are interested in studying alternative splicing.</a:t>
            </a:r>
          </a:p>
          <a:p>
            <a:pPr marL="342900" lvl="0" indent="-342900">
              <a:lnSpc>
                <a:spcPct val="90000"/>
              </a:lnSpc>
              <a:buClr>
                <a:schemeClr val="dk1"/>
              </a:buClr>
              <a:buSzPts val="2400"/>
              <a:buFontTx/>
              <a:buChar char="-"/>
            </a:pPr>
            <a:endParaRPr lang="en-US" dirty="0">
              <a:latin typeface="Avenir Book" panose="02000503020000020003" pitchFamily="2" charset="0"/>
              <a:ea typeface="Avenir"/>
              <a:cs typeface="Avenir"/>
              <a:sym typeface="Avenir"/>
            </a:endParaRPr>
          </a:p>
          <a:p>
            <a:pPr marL="342900" lvl="0" indent="-342900">
              <a:lnSpc>
                <a:spcPct val="90000"/>
              </a:lnSpc>
              <a:buClr>
                <a:schemeClr val="dk1"/>
              </a:buClr>
              <a:buSzPts val="2400"/>
              <a:buFontTx/>
              <a:buChar char="-"/>
            </a:pPr>
            <a:r>
              <a:rPr lang="en-US" dirty="0">
                <a:latin typeface="Avenir Book" panose="02000503020000020003" pitchFamily="2" charset="0"/>
                <a:ea typeface="Avenir"/>
                <a:cs typeface="Avenir"/>
                <a:sym typeface="Avenir"/>
              </a:rPr>
              <a:t>Disadvantage: STAR requires a lot of RAM. </a:t>
            </a:r>
            <a:endParaRPr lang="en-US" dirty="0">
              <a:latin typeface="Avenir Book" panose="02000503020000020003" pitchFamily="2" charset="0"/>
              <a:sym typeface="Avenir"/>
            </a:endParaRPr>
          </a:p>
          <a:p>
            <a:pPr marL="342900" lvl="0" indent="-342900">
              <a:lnSpc>
                <a:spcPct val="90000"/>
              </a:lnSpc>
              <a:buClr>
                <a:schemeClr val="dk1"/>
              </a:buClr>
              <a:buSzPts val="2400"/>
              <a:buFontTx/>
              <a:buChar char="-"/>
            </a:pPr>
            <a:endParaRPr lang="en-US" dirty="0">
              <a:latin typeface="Avenir Book" panose="02000503020000020003" pitchFamily="2" charset="0"/>
              <a:ea typeface="Avenir"/>
              <a:cs typeface="Avenir"/>
              <a:sym typeface="Avenir"/>
            </a:endParaRPr>
          </a:p>
          <a:p>
            <a:pPr marL="342900" lvl="0" indent="-342900">
              <a:lnSpc>
                <a:spcPct val="90000"/>
              </a:lnSpc>
              <a:buClr>
                <a:schemeClr val="dk1"/>
              </a:buClr>
              <a:buSzPts val="2400"/>
              <a:buFontTx/>
              <a:buChar char="-"/>
            </a:pPr>
            <a:endParaRPr lang="en-US" dirty="0">
              <a:latin typeface="Avenir Book" panose="02000503020000020003" pitchFamily="2" charset="0"/>
              <a:ea typeface="Avenir"/>
              <a:cs typeface="Avenir"/>
              <a:sym typeface="Avenir"/>
            </a:endParaRPr>
          </a:p>
          <a:p>
            <a:pPr marL="342900" lvl="0" indent="-342900">
              <a:lnSpc>
                <a:spcPct val="90000"/>
              </a:lnSpc>
              <a:buClr>
                <a:schemeClr val="dk1"/>
              </a:buClr>
              <a:buSzPts val="2400"/>
              <a:buFontTx/>
              <a:buChar char="-"/>
            </a:pPr>
            <a:endParaRPr lang="en-US" dirty="0">
              <a:latin typeface="Avenir Book" panose="02000503020000020003" pitchFamily="2" charset="0"/>
              <a:ea typeface="Avenir"/>
              <a:cs typeface="Avenir"/>
              <a:sym typeface="Avenir"/>
            </a:endParaRPr>
          </a:p>
          <a:p>
            <a:pPr lvl="0">
              <a:lnSpc>
                <a:spcPct val="90000"/>
              </a:lnSpc>
              <a:buClr>
                <a:schemeClr val="dk1"/>
              </a:buClr>
              <a:buSzPts val="2400"/>
            </a:pPr>
            <a:r>
              <a:rPr lang="en-US" dirty="0">
                <a:latin typeface="Avenir Book" panose="02000503020000020003" pitchFamily="2" charset="0"/>
                <a:ea typeface="Avenir"/>
                <a:cs typeface="Avenir"/>
                <a:sym typeface="Avenir"/>
              </a:rPr>
              <a:t>An alternative requiring less RAM is HISAT2.</a:t>
            </a:r>
            <a:endParaRPr lang="en-US" dirty="0">
              <a:latin typeface="Avenir Book" panose="02000503020000020003" pitchFamily="2" charset="0"/>
            </a:endParaRPr>
          </a:p>
          <a:p>
            <a:pPr marL="685800" lvl="1" indent="-7620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</a:pPr>
            <a:endParaRPr lang="en-US" dirty="0">
              <a:latin typeface="Avenir Book" panose="02000503020000020003" pitchFamily="2" charset="0"/>
              <a:ea typeface="Avenir"/>
              <a:cs typeface="Avenir"/>
              <a:sym typeface="Avenir"/>
            </a:endParaRPr>
          </a:p>
          <a:p>
            <a:pPr lvl="1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</a:pPr>
            <a:endParaRPr lang="en-US" dirty="0">
              <a:latin typeface="Avenir Book" panose="02000503020000020003" pitchFamily="2" charset="0"/>
              <a:ea typeface="Avenir"/>
              <a:cs typeface="Avenir"/>
              <a:sym typeface="Avenir"/>
            </a:endParaRPr>
          </a:p>
        </p:txBody>
      </p:sp>
    </p:spTree>
    <p:extLst>
      <p:ext uri="{BB962C8B-B14F-4D97-AF65-F5344CB8AC3E}">
        <p14:creationId xmlns:p14="http://schemas.microsoft.com/office/powerpoint/2010/main" val="17529605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Aligning reads to a transcriptome reference</a:t>
            </a:r>
            <a:endParaRPr lang="en-US" dirty="0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3510906A-6DD8-6E4D-94E2-E5D167884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33289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289E1F6-2CC9-AC4C-987D-9DED0D8D560C}"/>
              </a:ext>
            </a:extLst>
          </p:cNvPr>
          <p:cNvSpPr/>
          <p:nvPr/>
        </p:nvSpPr>
        <p:spPr>
          <a:xfrm>
            <a:off x="335971" y="1155894"/>
            <a:ext cx="645968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buAutoNum type="arabicPeriod"/>
            </a:pPr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Group reads by cell-of-origin (using the cell barcodes)</a:t>
            </a:r>
          </a:p>
          <a:p>
            <a:pPr marL="342900" lvl="0" indent="-342900">
              <a:buAutoNum type="arabicPeriod"/>
            </a:pPr>
            <a:r>
              <a:rPr lang="en-US" b="1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Recover which transcript the cDNA sequence aligns to</a:t>
            </a:r>
          </a:p>
          <a:p>
            <a:pPr marL="342900" lvl="0" indent="-342900">
              <a:buAutoNum type="arabicPeriod"/>
            </a:pPr>
            <a:endParaRPr lang="en-US" b="1" dirty="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grpSp>
        <p:nvGrpSpPr>
          <p:cNvPr id="20" name="Google Shape;331;p16">
            <a:extLst>
              <a:ext uri="{FF2B5EF4-FFF2-40B4-BE49-F238E27FC236}">
                <a16:creationId xmlns:a16="http://schemas.microsoft.com/office/drawing/2014/main" id="{F07D984B-85A3-E940-8E49-87375ECB053F}"/>
              </a:ext>
            </a:extLst>
          </p:cNvPr>
          <p:cNvGrpSpPr/>
          <p:nvPr/>
        </p:nvGrpSpPr>
        <p:grpSpPr>
          <a:xfrm>
            <a:off x="0" y="1960878"/>
            <a:ext cx="5215969" cy="4302746"/>
            <a:chOff x="0" y="0"/>
            <a:chExt cx="6279675" cy="5180215"/>
          </a:xfrm>
        </p:grpSpPr>
        <p:pic>
          <p:nvPicPr>
            <p:cNvPr id="21" name="Google Shape;332;p16" descr="Image">
              <a:extLst>
                <a:ext uri="{FF2B5EF4-FFF2-40B4-BE49-F238E27FC236}">
                  <a16:creationId xmlns:a16="http://schemas.microsoft.com/office/drawing/2014/main" id="{A7EC72F5-B7D6-484B-954C-8DCF22AA7B33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0" y="0"/>
              <a:ext cx="5709684" cy="51802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" name="Google Shape;333;p16">
              <a:extLst>
                <a:ext uri="{FF2B5EF4-FFF2-40B4-BE49-F238E27FC236}">
                  <a16:creationId xmlns:a16="http://schemas.microsoft.com/office/drawing/2014/main" id="{DC4DA427-106D-9040-AEA5-AB6D64D7139E}"/>
                </a:ext>
              </a:extLst>
            </p:cNvPr>
            <p:cNvSpPr/>
            <p:nvPr/>
          </p:nvSpPr>
          <p:spPr>
            <a:xfrm>
              <a:off x="4208515" y="1724627"/>
              <a:ext cx="2071160" cy="99598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  <p:sp>
        <p:nvSpPr>
          <p:cNvPr id="23" name="Right Arrow 22">
            <a:extLst>
              <a:ext uri="{FF2B5EF4-FFF2-40B4-BE49-F238E27FC236}">
                <a16:creationId xmlns:a16="http://schemas.microsoft.com/office/drawing/2014/main" id="{A0B1B4BF-B05F-404C-ABC0-AE02785CA2ED}"/>
              </a:ext>
            </a:extLst>
          </p:cNvPr>
          <p:cNvSpPr/>
          <p:nvPr/>
        </p:nvSpPr>
        <p:spPr>
          <a:xfrm>
            <a:off x="3693046" y="3807011"/>
            <a:ext cx="321783" cy="498763"/>
          </a:xfrm>
          <a:prstGeom prst="rightArrow">
            <a:avLst>
              <a:gd name="adj1" fmla="val 50000"/>
              <a:gd name="adj2" fmla="val 65000"/>
            </a:avLst>
          </a:prstGeom>
          <a:solidFill>
            <a:schemeClr val="bg1">
              <a:lumMod val="75000"/>
            </a:schemeClr>
          </a:solidFill>
          <a:ln w="222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4" name="Google Shape;388;p20">
            <a:extLst>
              <a:ext uri="{FF2B5EF4-FFF2-40B4-BE49-F238E27FC236}">
                <a16:creationId xmlns:a16="http://schemas.microsoft.com/office/drawing/2014/main" id="{0163AB23-6D2A-694B-A5D7-00D5B60DB8ED}"/>
              </a:ext>
            </a:extLst>
          </p:cNvPr>
          <p:cNvGrpSpPr/>
          <p:nvPr/>
        </p:nvGrpSpPr>
        <p:grpSpPr>
          <a:xfrm>
            <a:off x="4343794" y="2190589"/>
            <a:ext cx="4112241" cy="3392261"/>
            <a:chOff x="0" y="0"/>
            <a:chExt cx="6279675" cy="5180215"/>
          </a:xfrm>
        </p:grpSpPr>
        <p:pic>
          <p:nvPicPr>
            <p:cNvPr id="25" name="Google Shape;389;p20" descr="Image">
              <a:extLst>
                <a:ext uri="{FF2B5EF4-FFF2-40B4-BE49-F238E27FC236}">
                  <a16:creationId xmlns:a16="http://schemas.microsoft.com/office/drawing/2014/main" id="{56795D1D-447A-2D45-93F4-D32F4E8A2A64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0" y="0"/>
              <a:ext cx="5709684" cy="51802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" name="Google Shape;390;p20">
              <a:extLst>
                <a:ext uri="{FF2B5EF4-FFF2-40B4-BE49-F238E27FC236}">
                  <a16:creationId xmlns:a16="http://schemas.microsoft.com/office/drawing/2014/main" id="{804A6C28-A263-FB4C-9DC6-13083C38E709}"/>
                </a:ext>
              </a:extLst>
            </p:cNvPr>
            <p:cNvSpPr/>
            <p:nvPr/>
          </p:nvSpPr>
          <p:spPr>
            <a:xfrm>
              <a:off x="4208515" y="1724627"/>
              <a:ext cx="2071160" cy="99598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  <p:pic>
        <p:nvPicPr>
          <p:cNvPr id="27" name="Google Shape;392;p20" descr="Image">
            <a:extLst>
              <a:ext uri="{FF2B5EF4-FFF2-40B4-BE49-F238E27FC236}">
                <a16:creationId xmlns:a16="http://schemas.microsoft.com/office/drawing/2014/main" id="{7B206F97-1E40-1145-B1B0-ED0EAC063DAC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t="4220" r="21569"/>
          <a:stretch/>
        </p:blipFill>
        <p:spPr>
          <a:xfrm>
            <a:off x="4211929" y="2989665"/>
            <a:ext cx="2782593" cy="297956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25725CA1-4EF5-964C-9915-63FCA46381C1}"/>
              </a:ext>
            </a:extLst>
          </p:cNvPr>
          <p:cNvGrpSpPr/>
          <p:nvPr/>
        </p:nvGrpSpPr>
        <p:grpSpPr>
          <a:xfrm>
            <a:off x="7980494" y="1861659"/>
            <a:ext cx="4742529" cy="4248196"/>
            <a:chOff x="2991580" y="751481"/>
            <a:chExt cx="6411542" cy="5743241"/>
          </a:xfrm>
        </p:grpSpPr>
        <p:grpSp>
          <p:nvGrpSpPr>
            <p:cNvPr id="29" name="Google Shape;400;p21">
              <a:extLst>
                <a:ext uri="{FF2B5EF4-FFF2-40B4-BE49-F238E27FC236}">
                  <a16:creationId xmlns:a16="http://schemas.microsoft.com/office/drawing/2014/main" id="{152B8FD3-276C-2246-9A8B-C496236A3A21}"/>
                </a:ext>
              </a:extLst>
            </p:cNvPr>
            <p:cNvGrpSpPr/>
            <p:nvPr/>
          </p:nvGrpSpPr>
          <p:grpSpPr>
            <a:xfrm>
              <a:off x="3123446" y="751481"/>
              <a:ext cx="6279676" cy="5180217"/>
              <a:chOff x="0" y="0"/>
              <a:chExt cx="6279675" cy="5180215"/>
            </a:xfrm>
          </p:grpSpPr>
          <p:pic>
            <p:nvPicPr>
              <p:cNvPr id="31" name="Google Shape;401;p21" descr="Image">
                <a:extLst>
                  <a:ext uri="{FF2B5EF4-FFF2-40B4-BE49-F238E27FC236}">
                    <a16:creationId xmlns:a16="http://schemas.microsoft.com/office/drawing/2014/main" id="{437E79F7-75FE-1446-B7E0-99E46EA1ED3F}"/>
                  </a:ext>
                </a:extLst>
              </p:cNvPr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0" y="0"/>
                <a:ext cx="5709684" cy="518021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2" name="Google Shape;402;p21">
                <a:extLst>
                  <a:ext uri="{FF2B5EF4-FFF2-40B4-BE49-F238E27FC236}">
                    <a16:creationId xmlns:a16="http://schemas.microsoft.com/office/drawing/2014/main" id="{C2B3A157-D6CF-E942-856E-A641EE97E1C3}"/>
                  </a:ext>
                </a:extLst>
              </p:cNvPr>
              <p:cNvSpPr/>
              <p:nvPr/>
            </p:nvSpPr>
            <p:spPr>
              <a:xfrm>
                <a:off x="4208515" y="1724627"/>
                <a:ext cx="2071160" cy="99598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30" name="Google Shape;404;p21" descr="Image">
              <a:extLst>
                <a:ext uri="{FF2B5EF4-FFF2-40B4-BE49-F238E27FC236}">
                  <a16:creationId xmlns:a16="http://schemas.microsoft.com/office/drawing/2014/main" id="{F7524984-3DF9-2043-9067-F63693774B5A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 t="4220" r="2446"/>
            <a:stretch/>
          </p:blipFill>
          <p:spPr>
            <a:xfrm>
              <a:off x="2991580" y="1944724"/>
              <a:ext cx="5285188" cy="454999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AB646113-044B-F344-8391-E22F7ED7E946}"/>
              </a:ext>
            </a:extLst>
          </p:cNvPr>
          <p:cNvSpPr/>
          <p:nvPr/>
        </p:nvSpPr>
        <p:spPr>
          <a:xfrm>
            <a:off x="11068777" y="2655296"/>
            <a:ext cx="1019805" cy="2927553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ight Arrow 33">
            <a:extLst>
              <a:ext uri="{FF2B5EF4-FFF2-40B4-BE49-F238E27FC236}">
                <a16:creationId xmlns:a16="http://schemas.microsoft.com/office/drawing/2014/main" id="{6E77F599-26AD-D645-AB35-8E5DBB2E5506}"/>
              </a:ext>
            </a:extLst>
          </p:cNvPr>
          <p:cNvSpPr/>
          <p:nvPr/>
        </p:nvSpPr>
        <p:spPr>
          <a:xfrm>
            <a:off x="7412991" y="3807011"/>
            <a:ext cx="321783" cy="498763"/>
          </a:xfrm>
          <a:prstGeom prst="rightArrow">
            <a:avLst>
              <a:gd name="adj1" fmla="val 50000"/>
              <a:gd name="adj2" fmla="val 65000"/>
            </a:avLst>
          </a:prstGeom>
          <a:solidFill>
            <a:schemeClr val="bg1">
              <a:lumMod val="75000"/>
            </a:schemeClr>
          </a:solidFill>
          <a:ln w="222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5649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3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5" name="Google Shape;114;p3">
            <a:extLst>
              <a:ext uri="{FF2B5EF4-FFF2-40B4-BE49-F238E27FC236}">
                <a16:creationId xmlns:a16="http://schemas.microsoft.com/office/drawing/2014/main" id="{54558573-7013-444D-89DA-E6F35FBC2445}"/>
              </a:ext>
            </a:extLst>
          </p:cNvPr>
          <p:cNvSpPr txBox="1"/>
          <p:nvPr/>
        </p:nvSpPr>
        <p:spPr>
          <a:xfrm>
            <a:off x="1196534" y="2012316"/>
            <a:ext cx="3300984" cy="38808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Create fastq files</a:t>
            </a:r>
            <a:endParaRPr/>
          </a:p>
        </p:txBody>
      </p:sp>
      <p:sp>
        <p:nvSpPr>
          <p:cNvPr id="16" name="Google Shape;115;p3">
            <a:extLst>
              <a:ext uri="{FF2B5EF4-FFF2-40B4-BE49-F238E27FC236}">
                <a16:creationId xmlns:a16="http://schemas.microsoft.com/office/drawing/2014/main" id="{1310CF91-F62C-8545-B8C3-962492771E36}"/>
              </a:ext>
            </a:extLst>
          </p:cNvPr>
          <p:cNvSpPr txBox="1"/>
          <p:nvPr/>
        </p:nvSpPr>
        <p:spPr>
          <a:xfrm>
            <a:off x="1196534" y="3336056"/>
            <a:ext cx="3300984" cy="38808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QC: remove low quality reads</a:t>
            </a:r>
            <a:endParaRPr/>
          </a:p>
        </p:txBody>
      </p:sp>
      <p:sp>
        <p:nvSpPr>
          <p:cNvPr id="17" name="Google Shape;116;p3">
            <a:extLst>
              <a:ext uri="{FF2B5EF4-FFF2-40B4-BE49-F238E27FC236}">
                <a16:creationId xmlns:a16="http://schemas.microsoft.com/office/drawing/2014/main" id="{3A3BB0A3-D6A3-724B-A9FC-AF2774448398}"/>
              </a:ext>
            </a:extLst>
          </p:cNvPr>
          <p:cNvSpPr txBox="1"/>
          <p:nvPr/>
        </p:nvSpPr>
        <p:spPr>
          <a:xfrm>
            <a:off x="1196534" y="3997926"/>
            <a:ext cx="3300984" cy="38808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Align fastq to BAM</a:t>
            </a:r>
            <a:endParaRPr/>
          </a:p>
        </p:txBody>
      </p:sp>
      <p:sp>
        <p:nvSpPr>
          <p:cNvPr id="18" name="Google Shape;117;p3">
            <a:extLst>
              <a:ext uri="{FF2B5EF4-FFF2-40B4-BE49-F238E27FC236}">
                <a16:creationId xmlns:a16="http://schemas.microsoft.com/office/drawing/2014/main" id="{D5B465C1-DEC6-2545-A150-8AE6BDAB805B}"/>
              </a:ext>
            </a:extLst>
          </p:cNvPr>
          <p:cNvSpPr txBox="1"/>
          <p:nvPr/>
        </p:nvSpPr>
        <p:spPr>
          <a:xfrm>
            <a:off x="1196534" y="4659796"/>
            <a:ext cx="3300984" cy="38808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QC: collapse UMI</a:t>
            </a:r>
            <a:endParaRPr/>
          </a:p>
        </p:txBody>
      </p:sp>
      <p:sp>
        <p:nvSpPr>
          <p:cNvPr id="19" name="Google Shape;118;p3">
            <a:extLst>
              <a:ext uri="{FF2B5EF4-FFF2-40B4-BE49-F238E27FC236}">
                <a16:creationId xmlns:a16="http://schemas.microsoft.com/office/drawing/2014/main" id="{2A03ADD0-105E-8A4C-9AAA-2F31503252FB}"/>
              </a:ext>
            </a:extLst>
          </p:cNvPr>
          <p:cNvSpPr txBox="1"/>
          <p:nvPr/>
        </p:nvSpPr>
        <p:spPr>
          <a:xfrm>
            <a:off x="1196534" y="2674186"/>
            <a:ext cx="3300984" cy="38808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QC: assess overall quality</a:t>
            </a:r>
            <a:endParaRPr/>
          </a:p>
        </p:txBody>
      </p:sp>
      <p:sp>
        <p:nvSpPr>
          <p:cNvPr id="20" name="Google Shape;119;p3">
            <a:extLst>
              <a:ext uri="{FF2B5EF4-FFF2-40B4-BE49-F238E27FC236}">
                <a16:creationId xmlns:a16="http://schemas.microsoft.com/office/drawing/2014/main" id="{927889A2-F450-2247-BBAA-A1983C9B905D}"/>
              </a:ext>
            </a:extLst>
          </p:cNvPr>
          <p:cNvSpPr txBox="1"/>
          <p:nvPr/>
        </p:nvSpPr>
        <p:spPr>
          <a:xfrm>
            <a:off x="1196534" y="5321666"/>
            <a:ext cx="3300984" cy="38808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View alignment</a:t>
            </a:r>
            <a:endParaRPr/>
          </a:p>
        </p:txBody>
      </p:sp>
      <p:sp>
        <p:nvSpPr>
          <p:cNvPr id="21" name="Google Shape;120;p3">
            <a:extLst>
              <a:ext uri="{FF2B5EF4-FFF2-40B4-BE49-F238E27FC236}">
                <a16:creationId xmlns:a16="http://schemas.microsoft.com/office/drawing/2014/main" id="{59D51C52-3DAE-934A-A7AF-416BCCB2DA7D}"/>
              </a:ext>
            </a:extLst>
          </p:cNvPr>
          <p:cNvSpPr txBox="1"/>
          <p:nvPr/>
        </p:nvSpPr>
        <p:spPr>
          <a:xfrm>
            <a:off x="1196534" y="5983537"/>
            <a:ext cx="3300984" cy="38808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Count matrix</a:t>
            </a:r>
            <a:endParaRPr/>
          </a:p>
        </p:txBody>
      </p:sp>
      <p:sp>
        <p:nvSpPr>
          <p:cNvPr id="22" name="Google Shape;121;p3">
            <a:extLst>
              <a:ext uri="{FF2B5EF4-FFF2-40B4-BE49-F238E27FC236}">
                <a16:creationId xmlns:a16="http://schemas.microsoft.com/office/drawing/2014/main" id="{84E89C16-6D6C-5949-BF31-C72A475FB514}"/>
              </a:ext>
            </a:extLst>
          </p:cNvPr>
          <p:cNvSpPr txBox="1"/>
          <p:nvPr/>
        </p:nvSpPr>
        <p:spPr>
          <a:xfrm>
            <a:off x="1196534" y="1350446"/>
            <a:ext cx="3300984" cy="388087"/>
          </a:xfrm>
          <a:prstGeom prst="rect">
            <a:avLst/>
          </a:prstGeom>
          <a:solidFill>
            <a:srgbClr val="941651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Get bcl file</a:t>
            </a:r>
            <a:endParaRPr/>
          </a:p>
        </p:txBody>
      </p:sp>
      <p:sp>
        <p:nvSpPr>
          <p:cNvPr id="23" name="Google Shape;122;p3">
            <a:extLst>
              <a:ext uri="{FF2B5EF4-FFF2-40B4-BE49-F238E27FC236}">
                <a16:creationId xmlns:a16="http://schemas.microsoft.com/office/drawing/2014/main" id="{24CD06CC-DF9E-0C4B-B360-60F9E6BC61EB}"/>
              </a:ext>
            </a:extLst>
          </p:cNvPr>
          <p:cNvSpPr/>
          <p:nvPr/>
        </p:nvSpPr>
        <p:spPr>
          <a:xfrm>
            <a:off x="4712793" y="5956730"/>
            <a:ext cx="67072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count matrix </a:t>
            </a:r>
            <a:r>
              <a:rPr lang="en-US" sz="1800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– cell by gene, showing expression of gene in cell</a:t>
            </a:r>
            <a:endParaRPr dirty="0"/>
          </a:p>
        </p:txBody>
      </p:sp>
      <p:sp>
        <p:nvSpPr>
          <p:cNvPr id="24" name="Google Shape;123;p3">
            <a:extLst>
              <a:ext uri="{FF2B5EF4-FFF2-40B4-BE49-F238E27FC236}">
                <a16:creationId xmlns:a16="http://schemas.microsoft.com/office/drawing/2014/main" id="{F03306B6-ABB7-8149-BA1E-C88B679DF740}"/>
              </a:ext>
            </a:extLst>
          </p:cNvPr>
          <p:cNvSpPr/>
          <p:nvPr/>
        </p:nvSpPr>
        <p:spPr>
          <a:xfrm>
            <a:off x="4712793" y="4044325"/>
            <a:ext cx="67072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bam file </a:t>
            </a:r>
            <a:r>
              <a:rPr lang="en-US" sz="1800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– reads aligned to a reference genome</a:t>
            </a:r>
            <a:endParaRPr dirty="0"/>
          </a:p>
        </p:txBody>
      </p:sp>
      <p:sp>
        <p:nvSpPr>
          <p:cNvPr id="25" name="Google Shape;124;p3">
            <a:extLst>
              <a:ext uri="{FF2B5EF4-FFF2-40B4-BE49-F238E27FC236}">
                <a16:creationId xmlns:a16="http://schemas.microsoft.com/office/drawing/2014/main" id="{95EBB3BB-85A1-F24B-8657-C8755D5A0B92}"/>
              </a:ext>
            </a:extLst>
          </p:cNvPr>
          <p:cNvSpPr/>
          <p:nvPr/>
        </p:nvSpPr>
        <p:spPr>
          <a:xfrm>
            <a:off x="4712793" y="2040179"/>
            <a:ext cx="67072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fastq</a:t>
            </a:r>
            <a:r>
              <a:rPr lang="en-US" sz="1800" b="1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files </a:t>
            </a:r>
            <a:r>
              <a:rPr lang="en-US" sz="1800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– R1, R2 and I files showing raw reads</a:t>
            </a:r>
            <a:endParaRPr dirty="0"/>
          </a:p>
        </p:txBody>
      </p:sp>
      <p:sp>
        <p:nvSpPr>
          <p:cNvPr id="26" name="Google Shape;125;p3">
            <a:extLst>
              <a:ext uri="{FF2B5EF4-FFF2-40B4-BE49-F238E27FC236}">
                <a16:creationId xmlns:a16="http://schemas.microsoft.com/office/drawing/2014/main" id="{4E12A1B0-E52F-3445-B9A3-D58EB1585455}"/>
              </a:ext>
            </a:extLst>
          </p:cNvPr>
          <p:cNvSpPr/>
          <p:nvPr/>
        </p:nvSpPr>
        <p:spPr>
          <a:xfrm>
            <a:off x="4712793" y="1369201"/>
            <a:ext cx="67072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bcl</a:t>
            </a:r>
            <a:r>
              <a:rPr lang="en-US" sz="1800" b="1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files </a:t>
            </a:r>
            <a:r>
              <a:rPr lang="en-US" sz="1800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– result of sequencing </a:t>
            </a:r>
            <a:endParaRPr dirty="0"/>
          </a:p>
        </p:txBody>
      </p:sp>
      <p:pic>
        <p:nvPicPr>
          <p:cNvPr id="27" name="Google Shape;126;p3">
            <a:extLst>
              <a:ext uri="{FF2B5EF4-FFF2-40B4-BE49-F238E27FC236}">
                <a16:creationId xmlns:a16="http://schemas.microsoft.com/office/drawing/2014/main" id="{4559B1DD-20A8-2140-9361-84A461F5E64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7395"/>
          <a:stretch/>
        </p:blipFill>
        <p:spPr>
          <a:xfrm>
            <a:off x="430726" y="5949560"/>
            <a:ext cx="739821" cy="389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127;p3">
            <a:extLst>
              <a:ext uri="{FF2B5EF4-FFF2-40B4-BE49-F238E27FC236}">
                <a16:creationId xmlns:a16="http://schemas.microsoft.com/office/drawing/2014/main" id="{E12C0DF7-DD4B-A643-BF1B-1BCA1242BEA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7395"/>
          <a:stretch/>
        </p:blipFill>
        <p:spPr>
          <a:xfrm>
            <a:off x="430726" y="4633109"/>
            <a:ext cx="739821" cy="389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128;p3">
            <a:extLst>
              <a:ext uri="{FF2B5EF4-FFF2-40B4-BE49-F238E27FC236}">
                <a16:creationId xmlns:a16="http://schemas.microsoft.com/office/drawing/2014/main" id="{269630E4-C242-8047-93A0-2F8A5E93098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7395"/>
          <a:stretch/>
        </p:blipFill>
        <p:spPr>
          <a:xfrm>
            <a:off x="430726" y="5291336"/>
            <a:ext cx="739821" cy="389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129;p3">
            <a:extLst>
              <a:ext uri="{FF2B5EF4-FFF2-40B4-BE49-F238E27FC236}">
                <a16:creationId xmlns:a16="http://schemas.microsoft.com/office/drawing/2014/main" id="{FE7C731D-98E4-A244-BE8F-F231E767B15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7395"/>
          <a:stretch/>
        </p:blipFill>
        <p:spPr>
          <a:xfrm>
            <a:off x="430726" y="3974882"/>
            <a:ext cx="739821" cy="389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oogle Shape;130;p3">
            <a:extLst>
              <a:ext uri="{FF2B5EF4-FFF2-40B4-BE49-F238E27FC236}">
                <a16:creationId xmlns:a16="http://schemas.microsoft.com/office/drawing/2014/main" id="{5E620A6D-0650-074A-A141-9C2BD1D7059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7395"/>
          <a:stretch/>
        </p:blipFill>
        <p:spPr>
          <a:xfrm>
            <a:off x="430726" y="3316655"/>
            <a:ext cx="739821" cy="389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131;p3">
            <a:extLst>
              <a:ext uri="{FF2B5EF4-FFF2-40B4-BE49-F238E27FC236}">
                <a16:creationId xmlns:a16="http://schemas.microsoft.com/office/drawing/2014/main" id="{2830F823-430A-E546-97E9-CFE612DD343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7395"/>
          <a:stretch/>
        </p:blipFill>
        <p:spPr>
          <a:xfrm>
            <a:off x="430726" y="2658428"/>
            <a:ext cx="739821" cy="389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132;p3">
            <a:extLst>
              <a:ext uri="{FF2B5EF4-FFF2-40B4-BE49-F238E27FC236}">
                <a16:creationId xmlns:a16="http://schemas.microsoft.com/office/drawing/2014/main" id="{E4C1C753-C1F6-E343-AF6C-F82027151D5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7395"/>
          <a:stretch/>
        </p:blipFill>
        <p:spPr>
          <a:xfrm>
            <a:off x="430726" y="2000201"/>
            <a:ext cx="739821" cy="389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133;p3">
            <a:extLst>
              <a:ext uri="{FF2B5EF4-FFF2-40B4-BE49-F238E27FC236}">
                <a16:creationId xmlns:a16="http://schemas.microsoft.com/office/drawing/2014/main" id="{B1E82DD8-9BFD-1C43-89E8-3428A6D1491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7395"/>
          <a:stretch/>
        </p:blipFill>
        <p:spPr>
          <a:xfrm>
            <a:off x="430726" y="1341974"/>
            <a:ext cx="739821" cy="38918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Flowchart: from .</a:t>
            </a:r>
            <a:r>
              <a:rPr lang="en-US" dirty="0" err="1">
                <a:solidFill>
                  <a:srgbClr val="C00000"/>
                </a:solidFill>
              </a:rPr>
              <a:t>bcl</a:t>
            </a:r>
            <a:r>
              <a:rPr lang="en-US" dirty="0">
                <a:solidFill>
                  <a:srgbClr val="C00000"/>
                </a:solidFill>
              </a:rPr>
              <a:t> to count matrix</a:t>
            </a:r>
            <a:endParaRPr lang="en-US" dirty="0"/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99226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30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5" name="Google Shape;114;p3">
            <a:extLst>
              <a:ext uri="{FF2B5EF4-FFF2-40B4-BE49-F238E27FC236}">
                <a16:creationId xmlns:a16="http://schemas.microsoft.com/office/drawing/2014/main" id="{54558573-7013-444D-89DA-E6F35FBC2445}"/>
              </a:ext>
            </a:extLst>
          </p:cNvPr>
          <p:cNvSpPr txBox="1"/>
          <p:nvPr/>
        </p:nvSpPr>
        <p:spPr>
          <a:xfrm>
            <a:off x="1196534" y="2012316"/>
            <a:ext cx="3300984" cy="38808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Create fastq files</a:t>
            </a:r>
            <a:endParaRPr/>
          </a:p>
        </p:txBody>
      </p:sp>
      <p:sp>
        <p:nvSpPr>
          <p:cNvPr id="18" name="Google Shape;117;p3">
            <a:extLst>
              <a:ext uri="{FF2B5EF4-FFF2-40B4-BE49-F238E27FC236}">
                <a16:creationId xmlns:a16="http://schemas.microsoft.com/office/drawing/2014/main" id="{D5B465C1-DEC6-2545-A150-8AE6BDAB805B}"/>
              </a:ext>
            </a:extLst>
          </p:cNvPr>
          <p:cNvSpPr txBox="1"/>
          <p:nvPr/>
        </p:nvSpPr>
        <p:spPr>
          <a:xfrm>
            <a:off x="1196534" y="4659796"/>
            <a:ext cx="3300984" cy="38808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QC: collapse UMI</a:t>
            </a:r>
            <a:endParaRPr/>
          </a:p>
        </p:txBody>
      </p:sp>
      <p:sp>
        <p:nvSpPr>
          <p:cNvPr id="20" name="Google Shape;119;p3">
            <a:extLst>
              <a:ext uri="{FF2B5EF4-FFF2-40B4-BE49-F238E27FC236}">
                <a16:creationId xmlns:a16="http://schemas.microsoft.com/office/drawing/2014/main" id="{927889A2-F450-2247-BBAA-A1983C9B905D}"/>
              </a:ext>
            </a:extLst>
          </p:cNvPr>
          <p:cNvSpPr txBox="1"/>
          <p:nvPr/>
        </p:nvSpPr>
        <p:spPr>
          <a:xfrm>
            <a:off x="1196534" y="5321666"/>
            <a:ext cx="3300984" cy="38808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View alignment</a:t>
            </a:r>
            <a:endParaRPr/>
          </a:p>
        </p:txBody>
      </p:sp>
      <p:sp>
        <p:nvSpPr>
          <p:cNvPr id="21" name="Google Shape;120;p3">
            <a:extLst>
              <a:ext uri="{FF2B5EF4-FFF2-40B4-BE49-F238E27FC236}">
                <a16:creationId xmlns:a16="http://schemas.microsoft.com/office/drawing/2014/main" id="{59D51C52-3DAE-934A-A7AF-416BCCB2DA7D}"/>
              </a:ext>
            </a:extLst>
          </p:cNvPr>
          <p:cNvSpPr txBox="1"/>
          <p:nvPr/>
        </p:nvSpPr>
        <p:spPr>
          <a:xfrm>
            <a:off x="1196534" y="5983537"/>
            <a:ext cx="3300984" cy="38808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Count matrix</a:t>
            </a:r>
            <a:endParaRPr/>
          </a:p>
        </p:txBody>
      </p:sp>
      <p:sp>
        <p:nvSpPr>
          <p:cNvPr id="22" name="Google Shape;121;p3">
            <a:extLst>
              <a:ext uri="{FF2B5EF4-FFF2-40B4-BE49-F238E27FC236}">
                <a16:creationId xmlns:a16="http://schemas.microsoft.com/office/drawing/2014/main" id="{84E89C16-6D6C-5949-BF31-C72A475FB514}"/>
              </a:ext>
            </a:extLst>
          </p:cNvPr>
          <p:cNvSpPr txBox="1"/>
          <p:nvPr/>
        </p:nvSpPr>
        <p:spPr>
          <a:xfrm>
            <a:off x="1196534" y="1350446"/>
            <a:ext cx="3300984" cy="388087"/>
          </a:xfrm>
          <a:prstGeom prst="rect">
            <a:avLst/>
          </a:prstGeom>
          <a:solidFill>
            <a:srgbClr val="941651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Get bcl file</a:t>
            </a:r>
            <a:endParaRPr/>
          </a:p>
        </p:txBody>
      </p:sp>
      <p:sp>
        <p:nvSpPr>
          <p:cNvPr id="26" name="Google Shape;125;p3">
            <a:extLst>
              <a:ext uri="{FF2B5EF4-FFF2-40B4-BE49-F238E27FC236}">
                <a16:creationId xmlns:a16="http://schemas.microsoft.com/office/drawing/2014/main" id="{4E12A1B0-E52F-3445-B9A3-D58EB1585455}"/>
              </a:ext>
            </a:extLst>
          </p:cNvPr>
          <p:cNvSpPr/>
          <p:nvPr/>
        </p:nvSpPr>
        <p:spPr>
          <a:xfrm>
            <a:off x="4712793" y="1369201"/>
            <a:ext cx="67072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That is the role of the sequencing machine!</a:t>
            </a:r>
            <a:endParaRPr lang="en-US" dirty="0"/>
          </a:p>
        </p:txBody>
      </p:sp>
      <p:pic>
        <p:nvPicPr>
          <p:cNvPr id="27" name="Google Shape;126;p3">
            <a:extLst>
              <a:ext uri="{FF2B5EF4-FFF2-40B4-BE49-F238E27FC236}">
                <a16:creationId xmlns:a16="http://schemas.microsoft.com/office/drawing/2014/main" id="{4559B1DD-20A8-2140-9361-84A461F5E64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7395"/>
          <a:stretch/>
        </p:blipFill>
        <p:spPr>
          <a:xfrm>
            <a:off x="430726" y="5949560"/>
            <a:ext cx="739821" cy="389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127;p3">
            <a:extLst>
              <a:ext uri="{FF2B5EF4-FFF2-40B4-BE49-F238E27FC236}">
                <a16:creationId xmlns:a16="http://schemas.microsoft.com/office/drawing/2014/main" id="{E12C0DF7-DD4B-A643-BF1B-1BCA1242BEA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7395"/>
          <a:stretch/>
        </p:blipFill>
        <p:spPr>
          <a:xfrm>
            <a:off x="430726" y="4633109"/>
            <a:ext cx="739821" cy="389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128;p3">
            <a:extLst>
              <a:ext uri="{FF2B5EF4-FFF2-40B4-BE49-F238E27FC236}">
                <a16:creationId xmlns:a16="http://schemas.microsoft.com/office/drawing/2014/main" id="{269630E4-C242-8047-93A0-2F8A5E93098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7395"/>
          <a:stretch/>
        </p:blipFill>
        <p:spPr>
          <a:xfrm>
            <a:off x="430726" y="5291336"/>
            <a:ext cx="739821" cy="38918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Flowchart: from .</a:t>
            </a:r>
            <a:r>
              <a:rPr lang="en-US" dirty="0" err="1">
                <a:solidFill>
                  <a:srgbClr val="C00000"/>
                </a:solidFill>
              </a:rPr>
              <a:t>bcl</a:t>
            </a:r>
            <a:r>
              <a:rPr lang="en-US" dirty="0">
                <a:solidFill>
                  <a:srgbClr val="C00000"/>
                </a:solidFill>
              </a:rPr>
              <a:t> to count matrix</a:t>
            </a:r>
            <a:endParaRPr lang="en-US" dirty="0"/>
          </a:p>
        </p:txBody>
      </p:sp>
      <p:pic>
        <p:nvPicPr>
          <p:cNvPr id="35" name="Google Shape;152;p4">
            <a:extLst>
              <a:ext uri="{FF2B5EF4-FFF2-40B4-BE49-F238E27FC236}">
                <a16:creationId xmlns:a16="http://schemas.microsoft.com/office/drawing/2014/main" id="{1E98C4AD-26D7-3A43-B365-D1B8FAE1D40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51357"/>
          <a:stretch/>
        </p:blipFill>
        <p:spPr>
          <a:xfrm>
            <a:off x="430725" y="1371285"/>
            <a:ext cx="739821" cy="359873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C5264771-71A9-A649-90BB-3B0F72855F65}"/>
              </a:ext>
            </a:extLst>
          </p:cNvPr>
          <p:cNvSpPr/>
          <p:nvPr/>
        </p:nvSpPr>
        <p:spPr>
          <a:xfrm>
            <a:off x="528320" y="5246172"/>
            <a:ext cx="4184473" cy="1263596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3" name="Picture 2">
            <a:extLst>
              <a:ext uri="{FF2B5EF4-FFF2-40B4-BE49-F238E27FC236}">
                <a16:creationId xmlns:a16="http://schemas.microsoft.com/office/drawing/2014/main" id="{48AC62A8-9AF2-0B41-B4CE-3117FC31BB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33289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Google Shape;125;p3">
            <a:extLst>
              <a:ext uri="{FF2B5EF4-FFF2-40B4-BE49-F238E27FC236}">
                <a16:creationId xmlns:a16="http://schemas.microsoft.com/office/drawing/2014/main" id="{ED04473E-1ED7-0E41-ADA1-371A91D7F4B2}"/>
              </a:ext>
            </a:extLst>
          </p:cNvPr>
          <p:cNvSpPr/>
          <p:nvPr/>
        </p:nvSpPr>
        <p:spPr>
          <a:xfrm>
            <a:off x="4712793" y="2013437"/>
            <a:ext cx="67072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bcl2fastq</a:t>
            </a:r>
            <a:endParaRPr lang="en-US" dirty="0"/>
          </a:p>
        </p:txBody>
      </p:sp>
      <p:sp>
        <p:nvSpPr>
          <p:cNvPr id="34" name="Google Shape;121;p3">
            <a:extLst>
              <a:ext uri="{FF2B5EF4-FFF2-40B4-BE49-F238E27FC236}">
                <a16:creationId xmlns:a16="http://schemas.microsoft.com/office/drawing/2014/main" id="{89FB9E5E-89ED-264E-BCB3-6457A5EBDBC0}"/>
              </a:ext>
            </a:extLst>
          </p:cNvPr>
          <p:cNvSpPr txBox="1"/>
          <p:nvPr/>
        </p:nvSpPr>
        <p:spPr>
          <a:xfrm>
            <a:off x="1196534" y="2025855"/>
            <a:ext cx="3300984" cy="388087"/>
          </a:xfrm>
          <a:prstGeom prst="rect">
            <a:avLst/>
          </a:prstGeom>
          <a:solidFill>
            <a:srgbClr val="941651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Create </a:t>
            </a:r>
            <a:r>
              <a:rPr lang="en-US" sz="1800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fastq</a:t>
            </a:r>
            <a:r>
              <a:rPr lang="en-US" sz="1800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files</a:t>
            </a:r>
            <a:endParaRPr dirty="0"/>
          </a:p>
        </p:txBody>
      </p:sp>
      <p:pic>
        <p:nvPicPr>
          <p:cNvPr id="37" name="Google Shape;152;p4">
            <a:extLst>
              <a:ext uri="{FF2B5EF4-FFF2-40B4-BE49-F238E27FC236}">
                <a16:creationId xmlns:a16="http://schemas.microsoft.com/office/drawing/2014/main" id="{C03A5925-513F-BF48-9024-0CED5C0E832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51357"/>
          <a:stretch/>
        </p:blipFill>
        <p:spPr>
          <a:xfrm>
            <a:off x="430724" y="2054069"/>
            <a:ext cx="739821" cy="359873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125;p3">
            <a:extLst>
              <a:ext uri="{FF2B5EF4-FFF2-40B4-BE49-F238E27FC236}">
                <a16:creationId xmlns:a16="http://schemas.microsoft.com/office/drawing/2014/main" id="{C6C4A7A7-15E1-4D47-B53F-CA7A1EFFEFFA}"/>
              </a:ext>
            </a:extLst>
          </p:cNvPr>
          <p:cNvSpPr/>
          <p:nvPr/>
        </p:nvSpPr>
        <p:spPr>
          <a:xfrm>
            <a:off x="4712793" y="2668064"/>
            <a:ext cx="67072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fastqc</a:t>
            </a:r>
            <a:endParaRPr lang="en-US" dirty="0"/>
          </a:p>
        </p:txBody>
      </p:sp>
      <p:sp>
        <p:nvSpPr>
          <p:cNvPr id="38" name="Google Shape;121;p3">
            <a:extLst>
              <a:ext uri="{FF2B5EF4-FFF2-40B4-BE49-F238E27FC236}">
                <a16:creationId xmlns:a16="http://schemas.microsoft.com/office/drawing/2014/main" id="{3E5EFDE0-785E-4F4D-93DE-ABE5ADD6A89D}"/>
              </a:ext>
            </a:extLst>
          </p:cNvPr>
          <p:cNvSpPr txBox="1"/>
          <p:nvPr/>
        </p:nvSpPr>
        <p:spPr>
          <a:xfrm>
            <a:off x="1196534" y="2670091"/>
            <a:ext cx="3300984" cy="388087"/>
          </a:xfrm>
          <a:prstGeom prst="rect">
            <a:avLst/>
          </a:prstGeom>
          <a:solidFill>
            <a:srgbClr val="941651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lvl="0" algn="ctr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QC: assess overall quality</a:t>
            </a:r>
            <a:endParaRPr lang="en-US" dirty="0"/>
          </a:p>
        </p:txBody>
      </p:sp>
      <p:pic>
        <p:nvPicPr>
          <p:cNvPr id="39" name="Google Shape;152;p4">
            <a:extLst>
              <a:ext uri="{FF2B5EF4-FFF2-40B4-BE49-F238E27FC236}">
                <a16:creationId xmlns:a16="http://schemas.microsoft.com/office/drawing/2014/main" id="{12DAE12C-C087-A04C-9DF5-49A2001DC5C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51357"/>
          <a:stretch/>
        </p:blipFill>
        <p:spPr>
          <a:xfrm>
            <a:off x="430724" y="2708697"/>
            <a:ext cx="739821" cy="359873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125;p3">
            <a:extLst>
              <a:ext uri="{FF2B5EF4-FFF2-40B4-BE49-F238E27FC236}">
                <a16:creationId xmlns:a16="http://schemas.microsoft.com/office/drawing/2014/main" id="{E70031EF-16F9-E841-BB3E-A648AF21821D}"/>
              </a:ext>
            </a:extLst>
          </p:cNvPr>
          <p:cNvSpPr/>
          <p:nvPr/>
        </p:nvSpPr>
        <p:spPr>
          <a:xfrm>
            <a:off x="4712793" y="3291519"/>
            <a:ext cx="67072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Automatic in </a:t>
            </a:r>
            <a:r>
              <a:rPr lang="en-US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most aligners</a:t>
            </a:r>
            <a:endParaRPr lang="en-US" dirty="0"/>
          </a:p>
        </p:txBody>
      </p:sp>
      <p:sp>
        <p:nvSpPr>
          <p:cNvPr id="40" name="Google Shape;121;p3">
            <a:extLst>
              <a:ext uri="{FF2B5EF4-FFF2-40B4-BE49-F238E27FC236}">
                <a16:creationId xmlns:a16="http://schemas.microsoft.com/office/drawing/2014/main" id="{C7B46AFA-7EEB-F04F-8A7C-7F5A113AD3A0}"/>
              </a:ext>
            </a:extLst>
          </p:cNvPr>
          <p:cNvSpPr txBox="1"/>
          <p:nvPr/>
        </p:nvSpPr>
        <p:spPr>
          <a:xfrm>
            <a:off x="1196534" y="3293546"/>
            <a:ext cx="3300984" cy="388087"/>
          </a:xfrm>
          <a:prstGeom prst="rect">
            <a:avLst/>
          </a:prstGeom>
          <a:solidFill>
            <a:srgbClr val="941651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lvl="0" algn="ctr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QC: remove low quality reads</a:t>
            </a:r>
            <a:endParaRPr lang="en-US" dirty="0"/>
          </a:p>
        </p:txBody>
      </p:sp>
      <p:pic>
        <p:nvPicPr>
          <p:cNvPr id="41" name="Google Shape;152;p4">
            <a:extLst>
              <a:ext uri="{FF2B5EF4-FFF2-40B4-BE49-F238E27FC236}">
                <a16:creationId xmlns:a16="http://schemas.microsoft.com/office/drawing/2014/main" id="{10DD4694-FD3F-BA47-902F-DE89BB0E964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51357"/>
          <a:stretch/>
        </p:blipFill>
        <p:spPr>
          <a:xfrm>
            <a:off x="430724" y="3332152"/>
            <a:ext cx="739821" cy="359873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125;p3">
            <a:extLst>
              <a:ext uri="{FF2B5EF4-FFF2-40B4-BE49-F238E27FC236}">
                <a16:creationId xmlns:a16="http://schemas.microsoft.com/office/drawing/2014/main" id="{79DEF056-2C1E-6845-BB98-D68E390EA2BD}"/>
              </a:ext>
            </a:extLst>
          </p:cNvPr>
          <p:cNvSpPr/>
          <p:nvPr/>
        </p:nvSpPr>
        <p:spPr>
          <a:xfrm>
            <a:off x="4712793" y="3956537"/>
            <a:ext cx="67072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STAR / </a:t>
            </a:r>
            <a:r>
              <a:rPr lang="en-US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Kallisto</a:t>
            </a:r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/ Bowtie / ...</a:t>
            </a:r>
            <a:endParaRPr lang="en-US" dirty="0"/>
          </a:p>
        </p:txBody>
      </p:sp>
      <p:sp>
        <p:nvSpPr>
          <p:cNvPr id="32" name="Google Shape;121;p3">
            <a:extLst>
              <a:ext uri="{FF2B5EF4-FFF2-40B4-BE49-F238E27FC236}">
                <a16:creationId xmlns:a16="http://schemas.microsoft.com/office/drawing/2014/main" id="{C46B6643-69D1-E947-8F81-ECA81CEA56CB}"/>
              </a:ext>
            </a:extLst>
          </p:cNvPr>
          <p:cNvSpPr txBox="1"/>
          <p:nvPr/>
        </p:nvSpPr>
        <p:spPr>
          <a:xfrm>
            <a:off x="1196534" y="3958564"/>
            <a:ext cx="3300984" cy="388087"/>
          </a:xfrm>
          <a:prstGeom prst="rect">
            <a:avLst/>
          </a:prstGeom>
          <a:solidFill>
            <a:srgbClr val="941651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lvl="0" algn="ctr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Align </a:t>
            </a:r>
            <a:r>
              <a:rPr lang="en-US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fastq</a:t>
            </a:r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to BAM</a:t>
            </a:r>
            <a:endParaRPr lang="en-US" dirty="0"/>
          </a:p>
        </p:txBody>
      </p:sp>
      <p:pic>
        <p:nvPicPr>
          <p:cNvPr id="42" name="Google Shape;152;p4">
            <a:extLst>
              <a:ext uri="{FF2B5EF4-FFF2-40B4-BE49-F238E27FC236}">
                <a16:creationId xmlns:a16="http://schemas.microsoft.com/office/drawing/2014/main" id="{47A35595-9B41-8941-A1FD-DB260BAFA9B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51357"/>
          <a:stretch/>
        </p:blipFill>
        <p:spPr>
          <a:xfrm>
            <a:off x="430724" y="3997170"/>
            <a:ext cx="739821" cy="359873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121;p3">
            <a:extLst>
              <a:ext uri="{FF2B5EF4-FFF2-40B4-BE49-F238E27FC236}">
                <a16:creationId xmlns:a16="http://schemas.microsoft.com/office/drawing/2014/main" id="{5C6870B7-61E0-3C46-91D9-A8A090AEA9BF}"/>
              </a:ext>
            </a:extLst>
          </p:cNvPr>
          <p:cNvSpPr txBox="1"/>
          <p:nvPr/>
        </p:nvSpPr>
        <p:spPr>
          <a:xfrm>
            <a:off x="92269" y="3291519"/>
            <a:ext cx="461635" cy="308010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spcFirstLastPara="1" vert="vert270" wrap="square" lIns="91425" tIns="64275" rIns="91425" bIns="45700" anchor="t" anchorCtr="0">
            <a:spAutoFit/>
          </a:bodyPr>
          <a:lstStyle/>
          <a:p>
            <a:pPr lvl="0" algn="ctr"/>
            <a:r>
              <a:rPr lang="en-US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Cellranger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27802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PCR duplicates</a:t>
            </a:r>
            <a:endParaRPr lang="en-US" dirty="0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3510906A-6DD8-6E4D-94E2-E5D167884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33289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289E1F6-2CC9-AC4C-987D-9DED0D8D560C}"/>
              </a:ext>
            </a:extLst>
          </p:cNvPr>
          <p:cNvSpPr/>
          <p:nvPr/>
        </p:nvSpPr>
        <p:spPr>
          <a:xfrm>
            <a:off x="335971" y="1155894"/>
            <a:ext cx="11644747" cy="22206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lnSpc>
                <a:spcPct val="90000"/>
              </a:lnSpc>
              <a:buClr>
                <a:schemeClr val="dk1"/>
              </a:buClr>
              <a:buSzPts val="2400"/>
              <a:buFontTx/>
              <a:buChar char="-"/>
            </a:pPr>
            <a:r>
              <a:rPr lang="en-US" dirty="0">
                <a:latin typeface="Avenir"/>
                <a:ea typeface="Avenir"/>
                <a:cs typeface="Avenir"/>
                <a:sym typeface="Avenir"/>
              </a:rPr>
              <a:t>PCR amplifications is an issue for both bulk and </a:t>
            </a:r>
            <a:r>
              <a:rPr lang="en-US" dirty="0" err="1">
                <a:latin typeface="Avenir"/>
                <a:ea typeface="Avenir"/>
                <a:cs typeface="Avenir"/>
                <a:sym typeface="Avenir"/>
              </a:rPr>
              <a:t>scRNAseq</a:t>
            </a:r>
            <a:r>
              <a:rPr lang="en-US" dirty="0">
                <a:latin typeface="Avenir"/>
                <a:ea typeface="Avenir"/>
                <a:cs typeface="Avenir"/>
                <a:sym typeface="Avenir"/>
              </a:rPr>
              <a:t>.</a:t>
            </a:r>
          </a:p>
          <a:p>
            <a:pPr marL="285750" lvl="0" indent="-285750">
              <a:lnSpc>
                <a:spcPct val="90000"/>
              </a:lnSpc>
              <a:buClr>
                <a:schemeClr val="dk1"/>
              </a:buClr>
              <a:buSzPts val="2400"/>
              <a:buFontTx/>
              <a:buChar char="-"/>
            </a:pPr>
            <a:endParaRPr lang="en-US" dirty="0">
              <a:latin typeface="Avenir"/>
              <a:ea typeface="Avenir"/>
              <a:cs typeface="Avenir"/>
              <a:sym typeface="Avenir"/>
            </a:endParaRPr>
          </a:p>
          <a:p>
            <a:pPr marL="285750" lvl="0" indent="-285750">
              <a:lnSpc>
                <a:spcPct val="90000"/>
              </a:lnSpc>
              <a:buClr>
                <a:schemeClr val="dk1"/>
              </a:buClr>
              <a:buSzPts val="2400"/>
              <a:buFontTx/>
              <a:buChar char="-"/>
            </a:pPr>
            <a:r>
              <a:rPr lang="en-US" dirty="0">
                <a:latin typeface="Avenir"/>
                <a:ea typeface="Avenir"/>
                <a:cs typeface="Avenir"/>
                <a:sym typeface="Avenir"/>
              </a:rPr>
              <a:t>During the PCR amplification process, some transcripts become over represented in the final library compared to their true abundance.</a:t>
            </a:r>
            <a:endParaRPr lang="en-US" dirty="0">
              <a:sym typeface="Avenir"/>
            </a:endParaRPr>
          </a:p>
          <a:p>
            <a:pPr marL="285750" lvl="0" indent="-285750">
              <a:lnSpc>
                <a:spcPct val="90000"/>
              </a:lnSpc>
              <a:buClr>
                <a:schemeClr val="dk1"/>
              </a:buClr>
              <a:buSzPts val="2400"/>
              <a:buFontTx/>
              <a:buChar char="-"/>
            </a:pPr>
            <a:endParaRPr lang="en-US" dirty="0">
              <a:latin typeface="Avenir"/>
              <a:ea typeface="Avenir"/>
              <a:cs typeface="Avenir"/>
              <a:sym typeface="Avenir"/>
            </a:endParaRPr>
          </a:p>
          <a:p>
            <a:pPr marL="285750" lvl="0" indent="-285750">
              <a:lnSpc>
                <a:spcPct val="90000"/>
              </a:lnSpc>
              <a:buClr>
                <a:schemeClr val="dk1"/>
              </a:buClr>
              <a:buSzPts val="2400"/>
              <a:buFontTx/>
              <a:buChar char="-"/>
            </a:pPr>
            <a:r>
              <a:rPr lang="en-US" dirty="0">
                <a:latin typeface="Avenir"/>
                <a:ea typeface="Avenir"/>
                <a:cs typeface="Avenir"/>
                <a:sym typeface="Avenir"/>
              </a:rPr>
              <a:t>The problem worsened when a high number of PCR cycles are used to generate the sequencing library, for example in </a:t>
            </a:r>
            <a:r>
              <a:rPr lang="en-US" dirty="0" err="1">
                <a:latin typeface="Avenir"/>
                <a:ea typeface="Avenir"/>
                <a:cs typeface="Avenir"/>
                <a:sym typeface="Avenir"/>
              </a:rPr>
              <a:t>scRNAseq</a:t>
            </a:r>
            <a:r>
              <a:rPr lang="en-US" dirty="0">
                <a:latin typeface="Avenir"/>
                <a:ea typeface="Avenir"/>
                <a:cs typeface="Avenir"/>
                <a:sym typeface="Avenir"/>
              </a:rPr>
              <a:t> due to the low amount of starting material.</a:t>
            </a:r>
            <a:endParaRPr lang="en-US" dirty="0"/>
          </a:p>
          <a:p>
            <a:pPr marL="228600" lvl="0" indent="-7620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2400"/>
            </a:pPr>
            <a:endParaRPr lang="en-US" dirty="0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0" name="Google Shape;430;p24">
            <a:extLst>
              <a:ext uri="{FF2B5EF4-FFF2-40B4-BE49-F238E27FC236}">
                <a16:creationId xmlns:a16="http://schemas.microsoft.com/office/drawing/2014/main" id="{3D990F36-1926-C241-AE5F-F33C6C97C184}"/>
              </a:ext>
            </a:extLst>
          </p:cNvPr>
          <p:cNvSpPr/>
          <p:nvPr/>
        </p:nvSpPr>
        <p:spPr>
          <a:xfrm>
            <a:off x="6823364" y="3429000"/>
            <a:ext cx="3442854" cy="151957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9" name="Google Shape;526;p32">
            <a:extLst>
              <a:ext uri="{FF2B5EF4-FFF2-40B4-BE49-F238E27FC236}">
                <a16:creationId xmlns:a16="http://schemas.microsoft.com/office/drawing/2014/main" id="{59161230-7A65-8C45-9D35-FA352EC321B2}"/>
              </a:ext>
            </a:extLst>
          </p:cNvPr>
          <p:cNvSpPr/>
          <p:nvPr/>
        </p:nvSpPr>
        <p:spPr>
          <a:xfrm>
            <a:off x="1604977" y="3799989"/>
            <a:ext cx="8107433" cy="1351864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D507614-C9AC-1B43-A383-B0E49F5E68D8}"/>
              </a:ext>
            </a:extLst>
          </p:cNvPr>
          <p:cNvSpPr/>
          <p:nvPr/>
        </p:nvSpPr>
        <p:spPr>
          <a:xfrm>
            <a:off x="4634346" y="3688076"/>
            <a:ext cx="1263736" cy="1463777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043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Solution: using UMIs</a:t>
            </a:r>
            <a:endParaRPr lang="en-US" dirty="0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3510906A-6DD8-6E4D-94E2-E5D167884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33289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289E1F6-2CC9-AC4C-987D-9DED0D8D560C}"/>
              </a:ext>
            </a:extLst>
          </p:cNvPr>
          <p:cNvSpPr/>
          <p:nvPr/>
        </p:nvSpPr>
        <p:spPr>
          <a:xfrm>
            <a:off x="335971" y="1155894"/>
            <a:ext cx="11644747" cy="5949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90000"/>
              </a:lnSpc>
              <a:buClr>
                <a:schemeClr val="dk1"/>
              </a:buClr>
              <a:buSzPts val="2400"/>
            </a:pPr>
            <a:r>
              <a:rPr lang="en-US" dirty="0">
                <a:latin typeface="Avenir"/>
                <a:ea typeface="Avenir"/>
                <a:cs typeface="Avenir"/>
                <a:sym typeface="Avenir"/>
              </a:rPr>
              <a:t>UMIs enable sequencing reads to be assigned to </a:t>
            </a:r>
            <a:r>
              <a:rPr lang="en-US" b="1" u="sng" dirty="0">
                <a:latin typeface="Avenir"/>
                <a:ea typeface="Avenir"/>
                <a:cs typeface="Avenir"/>
                <a:sym typeface="Avenir"/>
              </a:rPr>
              <a:t>individual transcript molecules</a:t>
            </a:r>
            <a:r>
              <a:rPr lang="en-US" b="1" dirty="0">
                <a:latin typeface="Avenir"/>
                <a:ea typeface="Avenir"/>
                <a:cs typeface="Avenir"/>
                <a:sym typeface="Avenir"/>
              </a:rPr>
              <a:t> </a:t>
            </a:r>
            <a:r>
              <a:rPr lang="en-US" dirty="0">
                <a:latin typeface="Avenir"/>
                <a:ea typeface="Avenir"/>
                <a:cs typeface="Avenir"/>
                <a:sym typeface="Avenir"/>
              </a:rPr>
              <a:t>and then the removal of amplification noise and biases from </a:t>
            </a:r>
            <a:r>
              <a:rPr lang="en-US" dirty="0" err="1">
                <a:latin typeface="Avenir"/>
                <a:ea typeface="Avenir"/>
                <a:cs typeface="Avenir"/>
                <a:sym typeface="Avenir"/>
              </a:rPr>
              <a:t>scRNAseq</a:t>
            </a:r>
            <a:r>
              <a:rPr lang="en-US" dirty="0">
                <a:latin typeface="Avenir"/>
                <a:ea typeface="Avenir"/>
                <a:cs typeface="Avenir"/>
                <a:sym typeface="Avenir"/>
              </a:rPr>
              <a:t> data.</a:t>
            </a:r>
            <a:endParaRPr lang="en-US" dirty="0"/>
          </a:p>
        </p:txBody>
      </p:sp>
      <p:grpSp>
        <p:nvGrpSpPr>
          <p:cNvPr id="20" name="Google Shape;539;p34">
            <a:extLst>
              <a:ext uri="{FF2B5EF4-FFF2-40B4-BE49-F238E27FC236}">
                <a16:creationId xmlns:a16="http://schemas.microsoft.com/office/drawing/2014/main" id="{9CD3C130-28A4-8947-9194-471531CD2536}"/>
              </a:ext>
            </a:extLst>
          </p:cNvPr>
          <p:cNvGrpSpPr/>
          <p:nvPr/>
        </p:nvGrpSpPr>
        <p:grpSpPr>
          <a:xfrm>
            <a:off x="2825511" y="2104054"/>
            <a:ext cx="4959831" cy="4091455"/>
            <a:chOff x="0" y="0"/>
            <a:chExt cx="6279675" cy="5180215"/>
          </a:xfrm>
        </p:grpSpPr>
        <p:pic>
          <p:nvPicPr>
            <p:cNvPr id="21" name="Google Shape;540;p34" descr="Image">
              <a:extLst>
                <a:ext uri="{FF2B5EF4-FFF2-40B4-BE49-F238E27FC236}">
                  <a16:creationId xmlns:a16="http://schemas.microsoft.com/office/drawing/2014/main" id="{4B01D03E-45F7-D24F-B27E-14AB8A5F8BFB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0" y="0"/>
              <a:ext cx="5709684" cy="51802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" name="Google Shape;541;p34">
              <a:extLst>
                <a:ext uri="{FF2B5EF4-FFF2-40B4-BE49-F238E27FC236}">
                  <a16:creationId xmlns:a16="http://schemas.microsoft.com/office/drawing/2014/main" id="{F3938DCA-6F37-A54A-826E-5C1C6757BD06}"/>
                </a:ext>
              </a:extLst>
            </p:cNvPr>
            <p:cNvSpPr/>
            <p:nvPr/>
          </p:nvSpPr>
          <p:spPr>
            <a:xfrm>
              <a:off x="4208515" y="1724627"/>
              <a:ext cx="2071160" cy="99598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3" name="Google Shape;543;p34" descr="Image">
            <a:extLst>
              <a:ext uri="{FF2B5EF4-FFF2-40B4-BE49-F238E27FC236}">
                <a16:creationId xmlns:a16="http://schemas.microsoft.com/office/drawing/2014/main" id="{4818FB77-5734-4149-B921-8AE73A526D41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t="4220" r="2446"/>
          <a:stretch/>
        </p:blipFill>
        <p:spPr>
          <a:xfrm>
            <a:off x="2721360" y="3046505"/>
            <a:ext cx="4174361" cy="359369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" name="Google Shape;544;p34">
            <a:extLst>
              <a:ext uri="{FF2B5EF4-FFF2-40B4-BE49-F238E27FC236}">
                <a16:creationId xmlns:a16="http://schemas.microsoft.com/office/drawing/2014/main" id="{F679E374-FF0A-064A-BBAC-6F5F3B49F3A4}"/>
              </a:ext>
            </a:extLst>
          </p:cNvPr>
          <p:cNvGrpSpPr/>
          <p:nvPr/>
        </p:nvGrpSpPr>
        <p:grpSpPr>
          <a:xfrm>
            <a:off x="6841117" y="4330907"/>
            <a:ext cx="2174295" cy="1433656"/>
            <a:chOff x="223016" y="-268090"/>
            <a:chExt cx="2752889" cy="1815158"/>
          </a:xfrm>
        </p:grpSpPr>
        <p:sp>
          <p:nvSpPr>
            <p:cNvPr id="25" name="Google Shape;545;p34">
              <a:extLst>
                <a:ext uri="{FF2B5EF4-FFF2-40B4-BE49-F238E27FC236}">
                  <a16:creationId xmlns:a16="http://schemas.microsoft.com/office/drawing/2014/main" id="{74B75875-F751-C34A-A713-70E949507713}"/>
                </a:ext>
              </a:extLst>
            </p:cNvPr>
            <p:cNvSpPr txBox="1"/>
            <p:nvPr/>
          </p:nvSpPr>
          <p:spPr>
            <a:xfrm>
              <a:off x="672396" y="-268090"/>
              <a:ext cx="2200916" cy="3693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rgbClr val="585F54"/>
                  </a:solidFill>
                  <a:latin typeface="Avenir"/>
                  <a:ea typeface="Avenir"/>
                  <a:cs typeface="Avenir"/>
                  <a:sym typeface="Avenir"/>
                </a:rPr>
                <a:t>2 reads, 1 molecule</a:t>
              </a:r>
              <a:endParaRPr dirty="0"/>
            </a:p>
          </p:txBody>
        </p:sp>
        <p:sp>
          <p:nvSpPr>
            <p:cNvPr id="26" name="Google Shape;546;p34">
              <a:extLst>
                <a:ext uri="{FF2B5EF4-FFF2-40B4-BE49-F238E27FC236}">
                  <a16:creationId xmlns:a16="http://schemas.microsoft.com/office/drawing/2014/main" id="{1AD63A2E-979A-664A-A0A1-6C9FA94559BA}"/>
                </a:ext>
              </a:extLst>
            </p:cNvPr>
            <p:cNvSpPr txBox="1"/>
            <p:nvPr/>
          </p:nvSpPr>
          <p:spPr>
            <a:xfrm>
              <a:off x="672395" y="1001443"/>
              <a:ext cx="2303510" cy="36932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rgbClr val="585F54"/>
                  </a:solidFill>
                  <a:latin typeface="Avenir"/>
                  <a:ea typeface="Avenir"/>
                  <a:cs typeface="Avenir"/>
                  <a:sym typeface="Avenir"/>
                </a:rPr>
                <a:t>2 reads, 2 molecules</a:t>
              </a:r>
              <a:endParaRPr dirty="0"/>
            </a:p>
          </p:txBody>
        </p:sp>
        <p:cxnSp>
          <p:nvCxnSpPr>
            <p:cNvPr id="27" name="Google Shape;547;p34">
              <a:extLst>
                <a:ext uri="{FF2B5EF4-FFF2-40B4-BE49-F238E27FC236}">
                  <a16:creationId xmlns:a16="http://schemas.microsoft.com/office/drawing/2014/main" id="{8AE1B803-BAA9-2C4B-8796-F5822D1A39BD}"/>
                </a:ext>
              </a:extLst>
            </p:cNvPr>
            <p:cNvCxnSpPr/>
            <p:nvPr/>
          </p:nvCxnSpPr>
          <p:spPr>
            <a:xfrm>
              <a:off x="248412" y="204468"/>
              <a:ext cx="322111" cy="2"/>
            </a:xfrm>
            <a:prstGeom prst="straightConnector1">
              <a:avLst/>
            </a:prstGeom>
            <a:noFill/>
            <a:ln w="25400" cap="flat" cmpd="sng">
              <a:solidFill>
                <a:srgbClr val="585F54"/>
              </a:solidFill>
              <a:prstDash val="solid"/>
              <a:round/>
              <a:headEnd type="none" w="sm" len="sm"/>
              <a:tailEnd type="triangle" w="med" len="med"/>
            </a:ln>
            <a:effectLst>
              <a:outerShdw blurRad="38100" dist="23000" dir="5400000" rotWithShape="0">
                <a:srgbClr val="000000">
                  <a:alpha val="34901"/>
                </a:srgbClr>
              </a:outerShdw>
            </a:effectLst>
          </p:spPr>
        </p:cxnSp>
        <p:cxnSp>
          <p:nvCxnSpPr>
            <p:cNvPr id="28" name="Google Shape;548;p34">
              <a:extLst>
                <a:ext uri="{FF2B5EF4-FFF2-40B4-BE49-F238E27FC236}">
                  <a16:creationId xmlns:a16="http://schemas.microsoft.com/office/drawing/2014/main" id="{72820ADC-7410-B542-94DE-071F6B8F445C}"/>
                </a:ext>
              </a:extLst>
            </p:cNvPr>
            <p:cNvCxnSpPr/>
            <p:nvPr/>
          </p:nvCxnSpPr>
          <p:spPr>
            <a:xfrm>
              <a:off x="223016" y="1547066"/>
              <a:ext cx="322111" cy="2"/>
            </a:xfrm>
            <a:prstGeom prst="straightConnector1">
              <a:avLst/>
            </a:prstGeom>
            <a:noFill/>
            <a:ln w="25400" cap="flat" cmpd="sng">
              <a:solidFill>
                <a:srgbClr val="585F54"/>
              </a:solidFill>
              <a:prstDash val="solid"/>
              <a:round/>
              <a:headEnd type="none" w="sm" len="sm"/>
              <a:tailEnd type="triangle" w="med" len="med"/>
            </a:ln>
            <a:effectLst>
              <a:outerShdw blurRad="38100" dist="23000" dir="5400000" rotWithShape="0">
                <a:srgbClr val="000000">
                  <a:alpha val="34901"/>
                </a:srgbClr>
              </a:outerShdw>
            </a:effectLst>
          </p:spPr>
        </p:cxnSp>
      </p:grpSp>
      <p:sp>
        <p:nvSpPr>
          <p:cNvPr id="30" name="Google Shape;551;p34">
            <a:extLst>
              <a:ext uri="{FF2B5EF4-FFF2-40B4-BE49-F238E27FC236}">
                <a16:creationId xmlns:a16="http://schemas.microsoft.com/office/drawing/2014/main" id="{A769108E-5D56-2D40-B8C1-C35C80CE16FC}"/>
              </a:ext>
            </a:extLst>
          </p:cNvPr>
          <p:cNvSpPr/>
          <p:nvPr/>
        </p:nvSpPr>
        <p:spPr>
          <a:xfrm>
            <a:off x="5770492" y="2505656"/>
            <a:ext cx="1588208" cy="204104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(98-bp sequenced)</a:t>
            </a:r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74169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Solution: using UMIs</a:t>
            </a:r>
            <a:endParaRPr lang="en-US" dirty="0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3510906A-6DD8-6E4D-94E2-E5D167884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33289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289E1F6-2CC9-AC4C-987D-9DED0D8D560C}"/>
              </a:ext>
            </a:extLst>
          </p:cNvPr>
          <p:cNvSpPr/>
          <p:nvPr/>
        </p:nvSpPr>
        <p:spPr>
          <a:xfrm>
            <a:off x="335971" y="1155894"/>
            <a:ext cx="11644747" cy="5949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90000"/>
              </a:lnSpc>
              <a:buClr>
                <a:schemeClr val="dk1"/>
              </a:buClr>
              <a:buSzPts val="2400"/>
            </a:pPr>
            <a:r>
              <a:rPr lang="en-US" dirty="0">
                <a:latin typeface="Avenir"/>
                <a:ea typeface="Avenir"/>
                <a:cs typeface="Avenir"/>
                <a:sym typeface="Avenir"/>
              </a:rPr>
              <a:t>UMIs enable sequencing reads to be assigned to </a:t>
            </a:r>
            <a:r>
              <a:rPr lang="en-US" b="1" u="sng" dirty="0">
                <a:latin typeface="Avenir"/>
                <a:ea typeface="Avenir"/>
                <a:cs typeface="Avenir"/>
                <a:sym typeface="Avenir"/>
              </a:rPr>
              <a:t>individual transcript molecules</a:t>
            </a:r>
            <a:r>
              <a:rPr lang="en-US" b="1" dirty="0">
                <a:latin typeface="Avenir"/>
                <a:ea typeface="Avenir"/>
                <a:cs typeface="Avenir"/>
                <a:sym typeface="Avenir"/>
              </a:rPr>
              <a:t> </a:t>
            </a:r>
            <a:r>
              <a:rPr lang="en-US" dirty="0">
                <a:latin typeface="Avenir"/>
                <a:ea typeface="Avenir"/>
                <a:cs typeface="Avenir"/>
                <a:sym typeface="Avenir"/>
              </a:rPr>
              <a:t>and then the removal of amplification noise and biases from </a:t>
            </a:r>
            <a:r>
              <a:rPr lang="en-US" dirty="0" err="1">
                <a:latin typeface="Avenir"/>
                <a:ea typeface="Avenir"/>
                <a:cs typeface="Avenir"/>
                <a:sym typeface="Avenir"/>
              </a:rPr>
              <a:t>scRNAseq</a:t>
            </a:r>
            <a:r>
              <a:rPr lang="en-US" dirty="0">
                <a:latin typeface="Avenir"/>
                <a:ea typeface="Avenir"/>
                <a:cs typeface="Avenir"/>
                <a:sym typeface="Avenir"/>
              </a:rPr>
              <a:t> data.</a:t>
            </a:r>
            <a:endParaRPr lang="en-US" dirty="0"/>
          </a:p>
        </p:txBody>
      </p:sp>
      <p:grpSp>
        <p:nvGrpSpPr>
          <p:cNvPr id="20" name="Google Shape;539;p34">
            <a:extLst>
              <a:ext uri="{FF2B5EF4-FFF2-40B4-BE49-F238E27FC236}">
                <a16:creationId xmlns:a16="http://schemas.microsoft.com/office/drawing/2014/main" id="{9CD3C130-28A4-8947-9194-471531CD2536}"/>
              </a:ext>
            </a:extLst>
          </p:cNvPr>
          <p:cNvGrpSpPr/>
          <p:nvPr/>
        </p:nvGrpSpPr>
        <p:grpSpPr>
          <a:xfrm>
            <a:off x="2825511" y="2104054"/>
            <a:ext cx="4959831" cy="4091455"/>
            <a:chOff x="0" y="0"/>
            <a:chExt cx="6279675" cy="5180215"/>
          </a:xfrm>
        </p:grpSpPr>
        <p:pic>
          <p:nvPicPr>
            <p:cNvPr id="21" name="Google Shape;540;p34" descr="Image">
              <a:extLst>
                <a:ext uri="{FF2B5EF4-FFF2-40B4-BE49-F238E27FC236}">
                  <a16:creationId xmlns:a16="http://schemas.microsoft.com/office/drawing/2014/main" id="{4B01D03E-45F7-D24F-B27E-14AB8A5F8BFB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0" y="0"/>
              <a:ext cx="5709684" cy="51802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" name="Google Shape;541;p34">
              <a:extLst>
                <a:ext uri="{FF2B5EF4-FFF2-40B4-BE49-F238E27FC236}">
                  <a16:creationId xmlns:a16="http://schemas.microsoft.com/office/drawing/2014/main" id="{F3938DCA-6F37-A54A-826E-5C1C6757BD06}"/>
                </a:ext>
              </a:extLst>
            </p:cNvPr>
            <p:cNvSpPr/>
            <p:nvPr/>
          </p:nvSpPr>
          <p:spPr>
            <a:xfrm>
              <a:off x="4208515" y="1724627"/>
              <a:ext cx="2071160" cy="99598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3" name="Google Shape;543;p34" descr="Image">
            <a:extLst>
              <a:ext uri="{FF2B5EF4-FFF2-40B4-BE49-F238E27FC236}">
                <a16:creationId xmlns:a16="http://schemas.microsoft.com/office/drawing/2014/main" id="{4818FB77-5734-4149-B921-8AE73A526D41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t="4220" r="2446"/>
          <a:stretch/>
        </p:blipFill>
        <p:spPr>
          <a:xfrm>
            <a:off x="2721360" y="3046505"/>
            <a:ext cx="4174361" cy="359369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" name="Google Shape;544;p34">
            <a:extLst>
              <a:ext uri="{FF2B5EF4-FFF2-40B4-BE49-F238E27FC236}">
                <a16:creationId xmlns:a16="http://schemas.microsoft.com/office/drawing/2014/main" id="{F679E374-FF0A-064A-BBAC-6F5F3B49F3A4}"/>
              </a:ext>
            </a:extLst>
          </p:cNvPr>
          <p:cNvGrpSpPr/>
          <p:nvPr/>
        </p:nvGrpSpPr>
        <p:grpSpPr>
          <a:xfrm>
            <a:off x="6841117" y="4330907"/>
            <a:ext cx="2174295" cy="1433656"/>
            <a:chOff x="223016" y="-268090"/>
            <a:chExt cx="2752889" cy="1815158"/>
          </a:xfrm>
        </p:grpSpPr>
        <p:sp>
          <p:nvSpPr>
            <p:cNvPr id="25" name="Google Shape;545;p34">
              <a:extLst>
                <a:ext uri="{FF2B5EF4-FFF2-40B4-BE49-F238E27FC236}">
                  <a16:creationId xmlns:a16="http://schemas.microsoft.com/office/drawing/2014/main" id="{74B75875-F751-C34A-A713-70E949507713}"/>
                </a:ext>
              </a:extLst>
            </p:cNvPr>
            <p:cNvSpPr txBox="1"/>
            <p:nvPr/>
          </p:nvSpPr>
          <p:spPr>
            <a:xfrm>
              <a:off x="672396" y="-268090"/>
              <a:ext cx="2200916" cy="3693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rgbClr val="585F54"/>
                  </a:solidFill>
                  <a:latin typeface="Avenir"/>
                  <a:ea typeface="Avenir"/>
                  <a:cs typeface="Avenir"/>
                  <a:sym typeface="Avenir"/>
                </a:rPr>
                <a:t>2 reads, 1 molecule</a:t>
              </a:r>
              <a:endParaRPr dirty="0"/>
            </a:p>
          </p:txBody>
        </p:sp>
        <p:sp>
          <p:nvSpPr>
            <p:cNvPr id="26" name="Google Shape;546;p34">
              <a:extLst>
                <a:ext uri="{FF2B5EF4-FFF2-40B4-BE49-F238E27FC236}">
                  <a16:creationId xmlns:a16="http://schemas.microsoft.com/office/drawing/2014/main" id="{1AD63A2E-979A-664A-A0A1-6C9FA94559BA}"/>
                </a:ext>
              </a:extLst>
            </p:cNvPr>
            <p:cNvSpPr txBox="1"/>
            <p:nvPr/>
          </p:nvSpPr>
          <p:spPr>
            <a:xfrm>
              <a:off x="672395" y="1001443"/>
              <a:ext cx="2303510" cy="36932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rgbClr val="585F54"/>
                  </a:solidFill>
                  <a:latin typeface="Avenir"/>
                  <a:ea typeface="Avenir"/>
                  <a:cs typeface="Avenir"/>
                  <a:sym typeface="Avenir"/>
                </a:rPr>
                <a:t>2 reads, 2 molecules</a:t>
              </a:r>
              <a:endParaRPr dirty="0"/>
            </a:p>
          </p:txBody>
        </p:sp>
        <p:cxnSp>
          <p:nvCxnSpPr>
            <p:cNvPr id="27" name="Google Shape;547;p34">
              <a:extLst>
                <a:ext uri="{FF2B5EF4-FFF2-40B4-BE49-F238E27FC236}">
                  <a16:creationId xmlns:a16="http://schemas.microsoft.com/office/drawing/2014/main" id="{8AE1B803-BAA9-2C4B-8796-F5822D1A39BD}"/>
                </a:ext>
              </a:extLst>
            </p:cNvPr>
            <p:cNvCxnSpPr/>
            <p:nvPr/>
          </p:nvCxnSpPr>
          <p:spPr>
            <a:xfrm>
              <a:off x="248412" y="204468"/>
              <a:ext cx="322111" cy="2"/>
            </a:xfrm>
            <a:prstGeom prst="straightConnector1">
              <a:avLst/>
            </a:prstGeom>
            <a:noFill/>
            <a:ln w="25400" cap="flat" cmpd="sng">
              <a:solidFill>
                <a:srgbClr val="585F54"/>
              </a:solidFill>
              <a:prstDash val="solid"/>
              <a:round/>
              <a:headEnd type="none" w="sm" len="sm"/>
              <a:tailEnd type="triangle" w="med" len="med"/>
            </a:ln>
            <a:effectLst>
              <a:outerShdw blurRad="38100" dist="23000" dir="5400000" rotWithShape="0">
                <a:srgbClr val="000000">
                  <a:alpha val="34901"/>
                </a:srgbClr>
              </a:outerShdw>
            </a:effectLst>
          </p:spPr>
        </p:cxnSp>
        <p:cxnSp>
          <p:nvCxnSpPr>
            <p:cNvPr id="28" name="Google Shape;548;p34">
              <a:extLst>
                <a:ext uri="{FF2B5EF4-FFF2-40B4-BE49-F238E27FC236}">
                  <a16:creationId xmlns:a16="http://schemas.microsoft.com/office/drawing/2014/main" id="{72820ADC-7410-B542-94DE-071F6B8F445C}"/>
                </a:ext>
              </a:extLst>
            </p:cNvPr>
            <p:cNvCxnSpPr/>
            <p:nvPr/>
          </p:nvCxnSpPr>
          <p:spPr>
            <a:xfrm>
              <a:off x="223016" y="1547066"/>
              <a:ext cx="322111" cy="2"/>
            </a:xfrm>
            <a:prstGeom prst="straightConnector1">
              <a:avLst/>
            </a:prstGeom>
            <a:noFill/>
            <a:ln w="25400" cap="flat" cmpd="sng">
              <a:solidFill>
                <a:srgbClr val="585F54"/>
              </a:solidFill>
              <a:prstDash val="solid"/>
              <a:round/>
              <a:headEnd type="none" w="sm" len="sm"/>
              <a:tailEnd type="triangle" w="med" len="med"/>
            </a:ln>
            <a:effectLst>
              <a:outerShdw blurRad="38100" dist="23000" dir="5400000" rotWithShape="0">
                <a:srgbClr val="000000">
                  <a:alpha val="34901"/>
                </a:srgbClr>
              </a:outerShdw>
            </a:effectLst>
          </p:spPr>
        </p:cxnSp>
      </p:grpSp>
      <p:sp>
        <p:nvSpPr>
          <p:cNvPr id="29" name="Google Shape;550;p34">
            <a:extLst>
              <a:ext uri="{FF2B5EF4-FFF2-40B4-BE49-F238E27FC236}">
                <a16:creationId xmlns:a16="http://schemas.microsoft.com/office/drawing/2014/main" id="{6A97FBE2-BA80-0747-A877-B2F0670E40D3}"/>
              </a:ext>
            </a:extLst>
          </p:cNvPr>
          <p:cNvSpPr txBox="1"/>
          <p:nvPr/>
        </p:nvSpPr>
        <p:spPr>
          <a:xfrm>
            <a:off x="5487931" y="4538713"/>
            <a:ext cx="633706" cy="13043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25" tIns="0" rIns="18275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AGATGGGG</a:t>
            </a:r>
            <a:endParaRPr sz="700" dirty="0"/>
          </a:p>
        </p:txBody>
      </p:sp>
      <p:sp>
        <p:nvSpPr>
          <p:cNvPr id="30" name="Google Shape;551;p34">
            <a:extLst>
              <a:ext uri="{FF2B5EF4-FFF2-40B4-BE49-F238E27FC236}">
                <a16:creationId xmlns:a16="http://schemas.microsoft.com/office/drawing/2014/main" id="{A769108E-5D56-2D40-B8C1-C35C80CE16FC}"/>
              </a:ext>
            </a:extLst>
          </p:cNvPr>
          <p:cNvSpPr/>
          <p:nvPr/>
        </p:nvSpPr>
        <p:spPr>
          <a:xfrm>
            <a:off x="5770492" y="2505656"/>
            <a:ext cx="1588208" cy="204104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(98-bp sequenced)</a:t>
            </a:r>
            <a:endParaRPr sz="1000" dirty="0"/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DB3BC9A1-59BA-2448-A41E-DA550C98F0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0072758"/>
              </p:ext>
            </p:extLst>
          </p:nvPr>
        </p:nvGraphicFramePr>
        <p:xfrm>
          <a:off x="8018820" y="2114328"/>
          <a:ext cx="3706672" cy="1194057"/>
        </p:xfrm>
        <a:graphic>
          <a:graphicData uri="http://schemas.openxmlformats.org/drawingml/2006/table">
            <a:tbl>
              <a:tblPr bandRow="1">
                <a:tableStyleId>{F5AB1C69-6EDB-4FF4-983F-18BD219EF322}</a:tableStyleId>
              </a:tblPr>
              <a:tblGrid>
                <a:gridCol w="870221">
                  <a:extLst>
                    <a:ext uri="{9D8B030D-6E8A-4147-A177-3AD203B41FA5}">
                      <a16:colId xmlns:a16="http://schemas.microsoft.com/office/drawing/2014/main" val="950951815"/>
                    </a:ext>
                  </a:extLst>
                </a:gridCol>
                <a:gridCol w="870221">
                  <a:extLst>
                    <a:ext uri="{9D8B030D-6E8A-4147-A177-3AD203B41FA5}">
                      <a16:colId xmlns:a16="http://schemas.microsoft.com/office/drawing/2014/main" val="3476634943"/>
                    </a:ext>
                  </a:extLst>
                </a:gridCol>
                <a:gridCol w="655410">
                  <a:extLst>
                    <a:ext uri="{9D8B030D-6E8A-4147-A177-3AD203B41FA5}">
                      <a16:colId xmlns:a16="http://schemas.microsoft.com/office/drawing/2014/main" val="557807421"/>
                    </a:ext>
                  </a:extLst>
                </a:gridCol>
                <a:gridCol w="655410">
                  <a:extLst>
                    <a:ext uri="{9D8B030D-6E8A-4147-A177-3AD203B41FA5}">
                      <a16:colId xmlns:a16="http://schemas.microsoft.com/office/drawing/2014/main" val="2407536282"/>
                    </a:ext>
                  </a:extLst>
                </a:gridCol>
                <a:gridCol w="655410">
                  <a:extLst>
                    <a:ext uri="{9D8B030D-6E8A-4147-A177-3AD203B41FA5}">
                      <a16:colId xmlns:a16="http://schemas.microsoft.com/office/drawing/2014/main" val="161490162"/>
                    </a:ext>
                  </a:extLst>
                </a:gridCol>
              </a:tblGrid>
              <a:tr h="39801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Cell1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Cell2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Cell3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Cell4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0856605"/>
                  </a:ext>
                </a:extLst>
              </a:tr>
              <a:tr h="398019">
                <a:tc>
                  <a:txBody>
                    <a:bodyPr/>
                    <a:lstStyle/>
                    <a:p>
                      <a:r>
                        <a:rPr lang="en-US" b="1" dirty="0"/>
                        <a:t>ACTB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7692883"/>
                  </a:ext>
                </a:extLst>
              </a:tr>
              <a:tr h="398019">
                <a:tc>
                  <a:txBody>
                    <a:bodyPr/>
                    <a:lstStyle/>
                    <a:p>
                      <a:r>
                        <a:rPr lang="en-US" b="1" dirty="0"/>
                        <a:t>ARL1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917298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6EF3ECE-7C12-4C41-9222-366E13D90901}"/>
              </a:ext>
            </a:extLst>
          </p:cNvPr>
          <p:cNvSpPr txBox="1"/>
          <p:nvPr/>
        </p:nvSpPr>
        <p:spPr>
          <a:xfrm>
            <a:off x="9195370" y="3318784"/>
            <a:ext cx="26413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/>
              <a:t>Columns</a:t>
            </a:r>
            <a:r>
              <a:rPr lang="en-US" sz="2400" dirty="0"/>
              <a:t>:    cells</a:t>
            </a:r>
          </a:p>
          <a:p>
            <a:r>
              <a:rPr lang="en-US" sz="2400" u="sng" dirty="0"/>
              <a:t>Rows</a:t>
            </a:r>
            <a:r>
              <a:rPr lang="en-US" sz="2400" dirty="0"/>
              <a:t>:          features</a:t>
            </a:r>
          </a:p>
        </p:txBody>
      </p:sp>
    </p:spTree>
    <p:extLst>
      <p:ext uri="{BB962C8B-B14F-4D97-AF65-F5344CB8AC3E}">
        <p14:creationId xmlns:p14="http://schemas.microsoft.com/office/powerpoint/2010/main" val="2319687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Solution: using UMIs</a:t>
            </a:r>
            <a:endParaRPr lang="en-US" dirty="0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3510906A-6DD8-6E4D-94E2-E5D167884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33289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289E1F6-2CC9-AC4C-987D-9DED0D8D560C}"/>
              </a:ext>
            </a:extLst>
          </p:cNvPr>
          <p:cNvSpPr/>
          <p:nvPr/>
        </p:nvSpPr>
        <p:spPr>
          <a:xfrm>
            <a:off x="335971" y="1155894"/>
            <a:ext cx="11644747" cy="18374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90000"/>
              </a:lnSpc>
              <a:buClr>
                <a:schemeClr val="dk1"/>
              </a:buClr>
              <a:buSzPts val="2400"/>
            </a:pPr>
            <a:endParaRPr lang="en-US" dirty="0">
              <a:latin typeface="Avenir"/>
              <a:sym typeface="Avenir"/>
            </a:endParaRPr>
          </a:p>
          <a:p>
            <a:pPr lvl="0">
              <a:lnSpc>
                <a:spcPct val="90000"/>
              </a:lnSpc>
              <a:buClr>
                <a:schemeClr val="dk1"/>
              </a:buClr>
              <a:buSzPts val="2400"/>
            </a:pPr>
            <a:r>
              <a:rPr lang="en-US" b="1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“Error-correcting” almost-correct UMIs:</a:t>
            </a:r>
            <a:endParaRPr lang="en-US" b="1" dirty="0">
              <a:latin typeface="Avenir"/>
              <a:sym typeface="Avenir"/>
            </a:endParaRPr>
          </a:p>
          <a:p>
            <a:pPr lvl="0">
              <a:lnSpc>
                <a:spcPct val="90000"/>
              </a:lnSpc>
              <a:buClr>
                <a:schemeClr val="dk1"/>
              </a:buClr>
              <a:buSzPts val="2400"/>
            </a:pPr>
            <a:endParaRPr lang="en-US" dirty="0">
              <a:latin typeface="Avenir"/>
              <a:sym typeface="Avenir"/>
            </a:endParaRPr>
          </a:p>
          <a:p>
            <a:pPr lvl="0">
              <a:lnSpc>
                <a:spcPct val="90000"/>
              </a:lnSpc>
              <a:buClr>
                <a:schemeClr val="dk1"/>
              </a:buClr>
              <a:buSzPts val="2400"/>
            </a:pPr>
            <a:endParaRPr lang="en-US" dirty="0">
              <a:latin typeface="Avenir"/>
              <a:sym typeface="Avenir"/>
            </a:endParaRPr>
          </a:p>
          <a:p>
            <a:pPr>
              <a:lnSpc>
                <a:spcPct val="90000"/>
              </a:lnSpc>
              <a:buClr>
                <a:schemeClr val="dk1"/>
              </a:buClr>
              <a:buSzPts val="2400"/>
            </a:pPr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A UMI that is 1-Hamming-distance away from another UMI (with more reads) for the same cell barcode and gene is corrected to the UMI with more reads. </a:t>
            </a:r>
            <a:endParaRPr lang="en-US" dirty="0"/>
          </a:p>
          <a:p>
            <a:pPr lvl="0">
              <a:lnSpc>
                <a:spcPct val="90000"/>
              </a:lnSpc>
              <a:buClr>
                <a:schemeClr val="dk1"/>
              </a:buClr>
              <a:buSzPts val="2400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87656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35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5" name="Google Shape;114;p3">
            <a:extLst>
              <a:ext uri="{FF2B5EF4-FFF2-40B4-BE49-F238E27FC236}">
                <a16:creationId xmlns:a16="http://schemas.microsoft.com/office/drawing/2014/main" id="{54558573-7013-444D-89DA-E6F35FBC2445}"/>
              </a:ext>
            </a:extLst>
          </p:cNvPr>
          <p:cNvSpPr txBox="1"/>
          <p:nvPr/>
        </p:nvSpPr>
        <p:spPr>
          <a:xfrm>
            <a:off x="1196534" y="2012316"/>
            <a:ext cx="3300984" cy="38808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Create fastq files</a:t>
            </a:r>
            <a:endParaRPr/>
          </a:p>
        </p:txBody>
      </p:sp>
      <p:sp>
        <p:nvSpPr>
          <p:cNvPr id="20" name="Google Shape;119;p3">
            <a:extLst>
              <a:ext uri="{FF2B5EF4-FFF2-40B4-BE49-F238E27FC236}">
                <a16:creationId xmlns:a16="http://schemas.microsoft.com/office/drawing/2014/main" id="{927889A2-F450-2247-BBAA-A1983C9B905D}"/>
              </a:ext>
            </a:extLst>
          </p:cNvPr>
          <p:cNvSpPr txBox="1"/>
          <p:nvPr/>
        </p:nvSpPr>
        <p:spPr>
          <a:xfrm>
            <a:off x="1196534" y="5321666"/>
            <a:ext cx="3300984" cy="38808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View alignment</a:t>
            </a:r>
            <a:endParaRPr/>
          </a:p>
        </p:txBody>
      </p:sp>
      <p:sp>
        <p:nvSpPr>
          <p:cNvPr id="21" name="Google Shape;120;p3">
            <a:extLst>
              <a:ext uri="{FF2B5EF4-FFF2-40B4-BE49-F238E27FC236}">
                <a16:creationId xmlns:a16="http://schemas.microsoft.com/office/drawing/2014/main" id="{59D51C52-3DAE-934A-A7AF-416BCCB2DA7D}"/>
              </a:ext>
            </a:extLst>
          </p:cNvPr>
          <p:cNvSpPr txBox="1"/>
          <p:nvPr/>
        </p:nvSpPr>
        <p:spPr>
          <a:xfrm>
            <a:off x="1196534" y="5983537"/>
            <a:ext cx="3300984" cy="38808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Count matrix</a:t>
            </a:r>
            <a:endParaRPr/>
          </a:p>
        </p:txBody>
      </p:sp>
      <p:sp>
        <p:nvSpPr>
          <p:cNvPr id="22" name="Google Shape;121;p3">
            <a:extLst>
              <a:ext uri="{FF2B5EF4-FFF2-40B4-BE49-F238E27FC236}">
                <a16:creationId xmlns:a16="http://schemas.microsoft.com/office/drawing/2014/main" id="{84E89C16-6D6C-5949-BF31-C72A475FB514}"/>
              </a:ext>
            </a:extLst>
          </p:cNvPr>
          <p:cNvSpPr txBox="1"/>
          <p:nvPr/>
        </p:nvSpPr>
        <p:spPr>
          <a:xfrm>
            <a:off x="1196534" y="1350446"/>
            <a:ext cx="3300984" cy="388087"/>
          </a:xfrm>
          <a:prstGeom prst="rect">
            <a:avLst/>
          </a:prstGeom>
          <a:solidFill>
            <a:srgbClr val="941651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Get bcl file</a:t>
            </a:r>
            <a:endParaRPr/>
          </a:p>
        </p:txBody>
      </p:sp>
      <p:sp>
        <p:nvSpPr>
          <p:cNvPr id="26" name="Google Shape;125;p3">
            <a:extLst>
              <a:ext uri="{FF2B5EF4-FFF2-40B4-BE49-F238E27FC236}">
                <a16:creationId xmlns:a16="http://schemas.microsoft.com/office/drawing/2014/main" id="{4E12A1B0-E52F-3445-B9A3-D58EB1585455}"/>
              </a:ext>
            </a:extLst>
          </p:cNvPr>
          <p:cNvSpPr/>
          <p:nvPr/>
        </p:nvSpPr>
        <p:spPr>
          <a:xfrm>
            <a:off x="4712793" y="1369201"/>
            <a:ext cx="67072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That is the role of the sequencing machine!</a:t>
            </a:r>
            <a:endParaRPr lang="en-US" dirty="0"/>
          </a:p>
        </p:txBody>
      </p:sp>
      <p:pic>
        <p:nvPicPr>
          <p:cNvPr id="27" name="Google Shape;126;p3">
            <a:extLst>
              <a:ext uri="{FF2B5EF4-FFF2-40B4-BE49-F238E27FC236}">
                <a16:creationId xmlns:a16="http://schemas.microsoft.com/office/drawing/2014/main" id="{4559B1DD-20A8-2140-9361-84A461F5E64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7395"/>
          <a:stretch/>
        </p:blipFill>
        <p:spPr>
          <a:xfrm>
            <a:off x="430726" y="5949560"/>
            <a:ext cx="739821" cy="389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128;p3">
            <a:extLst>
              <a:ext uri="{FF2B5EF4-FFF2-40B4-BE49-F238E27FC236}">
                <a16:creationId xmlns:a16="http://schemas.microsoft.com/office/drawing/2014/main" id="{269630E4-C242-8047-93A0-2F8A5E93098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7395"/>
          <a:stretch/>
        </p:blipFill>
        <p:spPr>
          <a:xfrm>
            <a:off x="430726" y="5291336"/>
            <a:ext cx="739821" cy="38918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Flowchart: from .</a:t>
            </a:r>
            <a:r>
              <a:rPr lang="en-US" dirty="0" err="1">
                <a:solidFill>
                  <a:srgbClr val="C00000"/>
                </a:solidFill>
              </a:rPr>
              <a:t>bcl</a:t>
            </a:r>
            <a:r>
              <a:rPr lang="en-US" dirty="0">
                <a:solidFill>
                  <a:srgbClr val="C00000"/>
                </a:solidFill>
              </a:rPr>
              <a:t> to count matrix</a:t>
            </a:r>
            <a:endParaRPr lang="en-US" dirty="0"/>
          </a:p>
        </p:txBody>
      </p:sp>
      <p:pic>
        <p:nvPicPr>
          <p:cNvPr id="35" name="Google Shape;152;p4">
            <a:extLst>
              <a:ext uri="{FF2B5EF4-FFF2-40B4-BE49-F238E27FC236}">
                <a16:creationId xmlns:a16="http://schemas.microsoft.com/office/drawing/2014/main" id="{1E98C4AD-26D7-3A43-B365-D1B8FAE1D40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51357"/>
          <a:stretch/>
        </p:blipFill>
        <p:spPr>
          <a:xfrm>
            <a:off x="430725" y="1371285"/>
            <a:ext cx="739821" cy="359873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C5264771-71A9-A649-90BB-3B0F72855F65}"/>
              </a:ext>
            </a:extLst>
          </p:cNvPr>
          <p:cNvSpPr/>
          <p:nvPr/>
        </p:nvSpPr>
        <p:spPr>
          <a:xfrm>
            <a:off x="528320" y="5983536"/>
            <a:ext cx="4184473" cy="526231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3" name="Picture 2">
            <a:extLst>
              <a:ext uri="{FF2B5EF4-FFF2-40B4-BE49-F238E27FC236}">
                <a16:creationId xmlns:a16="http://schemas.microsoft.com/office/drawing/2014/main" id="{48AC62A8-9AF2-0B41-B4CE-3117FC31BB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33289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Google Shape;125;p3">
            <a:extLst>
              <a:ext uri="{FF2B5EF4-FFF2-40B4-BE49-F238E27FC236}">
                <a16:creationId xmlns:a16="http://schemas.microsoft.com/office/drawing/2014/main" id="{ED04473E-1ED7-0E41-ADA1-371A91D7F4B2}"/>
              </a:ext>
            </a:extLst>
          </p:cNvPr>
          <p:cNvSpPr/>
          <p:nvPr/>
        </p:nvSpPr>
        <p:spPr>
          <a:xfrm>
            <a:off x="4712793" y="2013437"/>
            <a:ext cx="67072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bcl2fastq</a:t>
            </a:r>
            <a:endParaRPr lang="en-US" dirty="0"/>
          </a:p>
        </p:txBody>
      </p:sp>
      <p:sp>
        <p:nvSpPr>
          <p:cNvPr id="34" name="Google Shape;121;p3">
            <a:extLst>
              <a:ext uri="{FF2B5EF4-FFF2-40B4-BE49-F238E27FC236}">
                <a16:creationId xmlns:a16="http://schemas.microsoft.com/office/drawing/2014/main" id="{89FB9E5E-89ED-264E-BCB3-6457A5EBDBC0}"/>
              </a:ext>
            </a:extLst>
          </p:cNvPr>
          <p:cNvSpPr txBox="1"/>
          <p:nvPr/>
        </p:nvSpPr>
        <p:spPr>
          <a:xfrm>
            <a:off x="1196534" y="2025855"/>
            <a:ext cx="3300984" cy="388087"/>
          </a:xfrm>
          <a:prstGeom prst="rect">
            <a:avLst/>
          </a:prstGeom>
          <a:solidFill>
            <a:srgbClr val="941651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Create </a:t>
            </a:r>
            <a:r>
              <a:rPr lang="en-US" sz="1800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fastq</a:t>
            </a:r>
            <a:r>
              <a:rPr lang="en-US" sz="1800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files</a:t>
            </a:r>
            <a:endParaRPr dirty="0"/>
          </a:p>
        </p:txBody>
      </p:sp>
      <p:pic>
        <p:nvPicPr>
          <p:cNvPr id="37" name="Google Shape;152;p4">
            <a:extLst>
              <a:ext uri="{FF2B5EF4-FFF2-40B4-BE49-F238E27FC236}">
                <a16:creationId xmlns:a16="http://schemas.microsoft.com/office/drawing/2014/main" id="{C03A5925-513F-BF48-9024-0CED5C0E832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51357"/>
          <a:stretch/>
        </p:blipFill>
        <p:spPr>
          <a:xfrm>
            <a:off x="430724" y="2054069"/>
            <a:ext cx="739821" cy="359873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125;p3">
            <a:extLst>
              <a:ext uri="{FF2B5EF4-FFF2-40B4-BE49-F238E27FC236}">
                <a16:creationId xmlns:a16="http://schemas.microsoft.com/office/drawing/2014/main" id="{C6C4A7A7-15E1-4D47-B53F-CA7A1EFFEFFA}"/>
              </a:ext>
            </a:extLst>
          </p:cNvPr>
          <p:cNvSpPr/>
          <p:nvPr/>
        </p:nvSpPr>
        <p:spPr>
          <a:xfrm>
            <a:off x="4712793" y="2668064"/>
            <a:ext cx="67072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fastqc</a:t>
            </a:r>
            <a:endParaRPr lang="en-US" dirty="0"/>
          </a:p>
        </p:txBody>
      </p:sp>
      <p:sp>
        <p:nvSpPr>
          <p:cNvPr id="38" name="Google Shape;121;p3">
            <a:extLst>
              <a:ext uri="{FF2B5EF4-FFF2-40B4-BE49-F238E27FC236}">
                <a16:creationId xmlns:a16="http://schemas.microsoft.com/office/drawing/2014/main" id="{3E5EFDE0-785E-4F4D-93DE-ABE5ADD6A89D}"/>
              </a:ext>
            </a:extLst>
          </p:cNvPr>
          <p:cNvSpPr txBox="1"/>
          <p:nvPr/>
        </p:nvSpPr>
        <p:spPr>
          <a:xfrm>
            <a:off x="1196534" y="2670091"/>
            <a:ext cx="3300984" cy="388087"/>
          </a:xfrm>
          <a:prstGeom prst="rect">
            <a:avLst/>
          </a:prstGeom>
          <a:solidFill>
            <a:srgbClr val="941651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lvl="0" algn="ctr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QC: assess overall quality</a:t>
            </a:r>
            <a:endParaRPr lang="en-US" dirty="0"/>
          </a:p>
        </p:txBody>
      </p:sp>
      <p:pic>
        <p:nvPicPr>
          <p:cNvPr id="39" name="Google Shape;152;p4">
            <a:extLst>
              <a:ext uri="{FF2B5EF4-FFF2-40B4-BE49-F238E27FC236}">
                <a16:creationId xmlns:a16="http://schemas.microsoft.com/office/drawing/2014/main" id="{12DAE12C-C087-A04C-9DF5-49A2001DC5C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51357"/>
          <a:stretch/>
        </p:blipFill>
        <p:spPr>
          <a:xfrm>
            <a:off x="430724" y="2708697"/>
            <a:ext cx="739821" cy="359873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125;p3">
            <a:extLst>
              <a:ext uri="{FF2B5EF4-FFF2-40B4-BE49-F238E27FC236}">
                <a16:creationId xmlns:a16="http://schemas.microsoft.com/office/drawing/2014/main" id="{E70031EF-16F9-E841-BB3E-A648AF21821D}"/>
              </a:ext>
            </a:extLst>
          </p:cNvPr>
          <p:cNvSpPr/>
          <p:nvPr/>
        </p:nvSpPr>
        <p:spPr>
          <a:xfrm>
            <a:off x="4712793" y="3291519"/>
            <a:ext cx="67072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Automatic in </a:t>
            </a:r>
            <a:r>
              <a:rPr lang="en-US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most aligners</a:t>
            </a:r>
            <a:endParaRPr lang="en-US" dirty="0"/>
          </a:p>
        </p:txBody>
      </p:sp>
      <p:sp>
        <p:nvSpPr>
          <p:cNvPr id="40" name="Google Shape;121;p3">
            <a:extLst>
              <a:ext uri="{FF2B5EF4-FFF2-40B4-BE49-F238E27FC236}">
                <a16:creationId xmlns:a16="http://schemas.microsoft.com/office/drawing/2014/main" id="{C7B46AFA-7EEB-F04F-8A7C-7F5A113AD3A0}"/>
              </a:ext>
            </a:extLst>
          </p:cNvPr>
          <p:cNvSpPr txBox="1"/>
          <p:nvPr/>
        </p:nvSpPr>
        <p:spPr>
          <a:xfrm>
            <a:off x="1196534" y="3293546"/>
            <a:ext cx="3300984" cy="388087"/>
          </a:xfrm>
          <a:prstGeom prst="rect">
            <a:avLst/>
          </a:prstGeom>
          <a:solidFill>
            <a:srgbClr val="941651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lvl="0" algn="ctr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QC: remove low quality reads</a:t>
            </a:r>
            <a:endParaRPr lang="en-US" dirty="0"/>
          </a:p>
        </p:txBody>
      </p:sp>
      <p:pic>
        <p:nvPicPr>
          <p:cNvPr id="41" name="Google Shape;152;p4">
            <a:extLst>
              <a:ext uri="{FF2B5EF4-FFF2-40B4-BE49-F238E27FC236}">
                <a16:creationId xmlns:a16="http://schemas.microsoft.com/office/drawing/2014/main" id="{10DD4694-FD3F-BA47-902F-DE89BB0E964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51357"/>
          <a:stretch/>
        </p:blipFill>
        <p:spPr>
          <a:xfrm>
            <a:off x="430724" y="3332152"/>
            <a:ext cx="739821" cy="359873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125;p3">
            <a:extLst>
              <a:ext uri="{FF2B5EF4-FFF2-40B4-BE49-F238E27FC236}">
                <a16:creationId xmlns:a16="http://schemas.microsoft.com/office/drawing/2014/main" id="{79DEF056-2C1E-6845-BB98-D68E390EA2BD}"/>
              </a:ext>
            </a:extLst>
          </p:cNvPr>
          <p:cNvSpPr/>
          <p:nvPr/>
        </p:nvSpPr>
        <p:spPr>
          <a:xfrm>
            <a:off x="4712793" y="3956537"/>
            <a:ext cx="67072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STAR / </a:t>
            </a:r>
            <a:r>
              <a:rPr lang="en-US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Kallisto</a:t>
            </a:r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/ Bowtie / ...</a:t>
            </a:r>
            <a:endParaRPr lang="en-US" dirty="0"/>
          </a:p>
        </p:txBody>
      </p:sp>
      <p:sp>
        <p:nvSpPr>
          <p:cNvPr id="32" name="Google Shape;121;p3">
            <a:extLst>
              <a:ext uri="{FF2B5EF4-FFF2-40B4-BE49-F238E27FC236}">
                <a16:creationId xmlns:a16="http://schemas.microsoft.com/office/drawing/2014/main" id="{C46B6643-69D1-E947-8F81-ECA81CEA56CB}"/>
              </a:ext>
            </a:extLst>
          </p:cNvPr>
          <p:cNvSpPr txBox="1"/>
          <p:nvPr/>
        </p:nvSpPr>
        <p:spPr>
          <a:xfrm>
            <a:off x="1196534" y="3958564"/>
            <a:ext cx="3300984" cy="388087"/>
          </a:xfrm>
          <a:prstGeom prst="rect">
            <a:avLst/>
          </a:prstGeom>
          <a:solidFill>
            <a:srgbClr val="941651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lvl="0" algn="ctr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Align </a:t>
            </a:r>
            <a:r>
              <a:rPr lang="en-US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fastq</a:t>
            </a:r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to BAM</a:t>
            </a:r>
            <a:endParaRPr lang="en-US" dirty="0"/>
          </a:p>
        </p:txBody>
      </p:sp>
      <p:pic>
        <p:nvPicPr>
          <p:cNvPr id="42" name="Google Shape;152;p4">
            <a:extLst>
              <a:ext uri="{FF2B5EF4-FFF2-40B4-BE49-F238E27FC236}">
                <a16:creationId xmlns:a16="http://schemas.microsoft.com/office/drawing/2014/main" id="{47A35595-9B41-8941-A1FD-DB260BAFA9B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51357"/>
          <a:stretch/>
        </p:blipFill>
        <p:spPr>
          <a:xfrm>
            <a:off x="430724" y="3997170"/>
            <a:ext cx="739821" cy="359873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125;p3">
            <a:extLst>
              <a:ext uri="{FF2B5EF4-FFF2-40B4-BE49-F238E27FC236}">
                <a16:creationId xmlns:a16="http://schemas.microsoft.com/office/drawing/2014/main" id="{8584785F-CD7A-394E-AD28-8E56FF4045CD}"/>
              </a:ext>
            </a:extLst>
          </p:cNvPr>
          <p:cNvSpPr/>
          <p:nvPr/>
        </p:nvSpPr>
        <p:spPr>
          <a:xfrm>
            <a:off x="4712793" y="4614459"/>
            <a:ext cx="67072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Automatic in most aligners</a:t>
            </a:r>
            <a:endParaRPr lang="en-US" dirty="0"/>
          </a:p>
        </p:txBody>
      </p:sp>
      <p:sp>
        <p:nvSpPr>
          <p:cNvPr id="43" name="Google Shape;121;p3">
            <a:extLst>
              <a:ext uri="{FF2B5EF4-FFF2-40B4-BE49-F238E27FC236}">
                <a16:creationId xmlns:a16="http://schemas.microsoft.com/office/drawing/2014/main" id="{2C6A8468-8C6F-0544-84F5-ABA294E5E424}"/>
              </a:ext>
            </a:extLst>
          </p:cNvPr>
          <p:cNvSpPr txBox="1"/>
          <p:nvPr/>
        </p:nvSpPr>
        <p:spPr>
          <a:xfrm>
            <a:off x="1196534" y="4616486"/>
            <a:ext cx="3300984" cy="388087"/>
          </a:xfrm>
          <a:prstGeom prst="rect">
            <a:avLst/>
          </a:prstGeom>
          <a:solidFill>
            <a:srgbClr val="941651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lvl="0" algn="ctr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QC: collapse UMI</a:t>
            </a:r>
            <a:endParaRPr lang="en-US" dirty="0"/>
          </a:p>
        </p:txBody>
      </p:sp>
      <p:pic>
        <p:nvPicPr>
          <p:cNvPr id="44" name="Google Shape;152;p4">
            <a:extLst>
              <a:ext uri="{FF2B5EF4-FFF2-40B4-BE49-F238E27FC236}">
                <a16:creationId xmlns:a16="http://schemas.microsoft.com/office/drawing/2014/main" id="{9D2FADB3-C3A8-C045-89CF-A316C017197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51357"/>
          <a:stretch/>
        </p:blipFill>
        <p:spPr>
          <a:xfrm>
            <a:off x="430724" y="4655092"/>
            <a:ext cx="739821" cy="359873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121;p3">
            <a:extLst>
              <a:ext uri="{FF2B5EF4-FFF2-40B4-BE49-F238E27FC236}">
                <a16:creationId xmlns:a16="http://schemas.microsoft.com/office/drawing/2014/main" id="{FEE1287B-BAA2-4D45-ABE4-864F8D18F7FD}"/>
              </a:ext>
            </a:extLst>
          </p:cNvPr>
          <p:cNvSpPr txBox="1"/>
          <p:nvPr/>
        </p:nvSpPr>
        <p:spPr>
          <a:xfrm>
            <a:off x="92269" y="3291519"/>
            <a:ext cx="461635" cy="308010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spcFirstLastPara="1" vert="vert270" wrap="square" lIns="91425" tIns="64275" rIns="91425" bIns="45700" anchor="t" anchorCtr="0">
            <a:spAutoFit/>
          </a:bodyPr>
          <a:lstStyle/>
          <a:p>
            <a:pPr lvl="0" algn="ctr"/>
            <a:r>
              <a:rPr lang="en-US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Cellranger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66824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Visualization with IGV</a:t>
            </a:r>
            <a:endParaRPr lang="en-US" dirty="0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3510906A-6DD8-6E4D-94E2-E5D167884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33289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oogle Shape;635;p40">
            <a:extLst>
              <a:ext uri="{FF2B5EF4-FFF2-40B4-BE49-F238E27FC236}">
                <a16:creationId xmlns:a16="http://schemas.microsoft.com/office/drawing/2014/main" id="{FCB5CACD-B2AC-7048-AEAF-77027D50982E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045963" y="1981979"/>
            <a:ext cx="8356060" cy="4556933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636;p40">
            <a:extLst>
              <a:ext uri="{FF2B5EF4-FFF2-40B4-BE49-F238E27FC236}">
                <a16:creationId xmlns:a16="http://schemas.microsoft.com/office/drawing/2014/main" id="{CAEA3CF2-5394-0C43-B743-FF88624C0641}"/>
              </a:ext>
            </a:extLst>
          </p:cNvPr>
          <p:cNvSpPr txBox="1"/>
          <p:nvPr/>
        </p:nvSpPr>
        <p:spPr>
          <a:xfrm>
            <a:off x="1951464" y="1275758"/>
            <a:ext cx="5475668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Point mutation, splice junction, …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871815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37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5" name="Google Shape;114;p3">
            <a:extLst>
              <a:ext uri="{FF2B5EF4-FFF2-40B4-BE49-F238E27FC236}">
                <a16:creationId xmlns:a16="http://schemas.microsoft.com/office/drawing/2014/main" id="{54558573-7013-444D-89DA-E6F35FBC2445}"/>
              </a:ext>
            </a:extLst>
          </p:cNvPr>
          <p:cNvSpPr txBox="1"/>
          <p:nvPr/>
        </p:nvSpPr>
        <p:spPr>
          <a:xfrm>
            <a:off x="1196534" y="2012316"/>
            <a:ext cx="3300984" cy="38808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Create fastq files</a:t>
            </a:r>
            <a:endParaRPr/>
          </a:p>
        </p:txBody>
      </p:sp>
      <p:sp>
        <p:nvSpPr>
          <p:cNvPr id="21" name="Google Shape;120;p3">
            <a:extLst>
              <a:ext uri="{FF2B5EF4-FFF2-40B4-BE49-F238E27FC236}">
                <a16:creationId xmlns:a16="http://schemas.microsoft.com/office/drawing/2014/main" id="{59D51C52-3DAE-934A-A7AF-416BCCB2DA7D}"/>
              </a:ext>
            </a:extLst>
          </p:cNvPr>
          <p:cNvSpPr txBox="1"/>
          <p:nvPr/>
        </p:nvSpPr>
        <p:spPr>
          <a:xfrm>
            <a:off x="1196534" y="5983537"/>
            <a:ext cx="3300984" cy="38808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Count matrix</a:t>
            </a:r>
            <a:endParaRPr/>
          </a:p>
        </p:txBody>
      </p:sp>
      <p:sp>
        <p:nvSpPr>
          <p:cNvPr id="22" name="Google Shape;121;p3">
            <a:extLst>
              <a:ext uri="{FF2B5EF4-FFF2-40B4-BE49-F238E27FC236}">
                <a16:creationId xmlns:a16="http://schemas.microsoft.com/office/drawing/2014/main" id="{84E89C16-6D6C-5949-BF31-C72A475FB514}"/>
              </a:ext>
            </a:extLst>
          </p:cNvPr>
          <p:cNvSpPr txBox="1"/>
          <p:nvPr/>
        </p:nvSpPr>
        <p:spPr>
          <a:xfrm>
            <a:off x="1196534" y="1350446"/>
            <a:ext cx="3300984" cy="388087"/>
          </a:xfrm>
          <a:prstGeom prst="rect">
            <a:avLst/>
          </a:prstGeom>
          <a:solidFill>
            <a:srgbClr val="941651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Get bcl file</a:t>
            </a:r>
            <a:endParaRPr/>
          </a:p>
        </p:txBody>
      </p:sp>
      <p:sp>
        <p:nvSpPr>
          <p:cNvPr id="26" name="Google Shape;125;p3">
            <a:extLst>
              <a:ext uri="{FF2B5EF4-FFF2-40B4-BE49-F238E27FC236}">
                <a16:creationId xmlns:a16="http://schemas.microsoft.com/office/drawing/2014/main" id="{4E12A1B0-E52F-3445-B9A3-D58EB1585455}"/>
              </a:ext>
            </a:extLst>
          </p:cNvPr>
          <p:cNvSpPr/>
          <p:nvPr/>
        </p:nvSpPr>
        <p:spPr>
          <a:xfrm>
            <a:off x="4712793" y="1369201"/>
            <a:ext cx="67072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That is the role of the sequencing machine!</a:t>
            </a:r>
            <a:endParaRPr lang="en-US" dirty="0"/>
          </a:p>
        </p:txBody>
      </p:sp>
      <p:pic>
        <p:nvPicPr>
          <p:cNvPr id="27" name="Google Shape;126;p3">
            <a:extLst>
              <a:ext uri="{FF2B5EF4-FFF2-40B4-BE49-F238E27FC236}">
                <a16:creationId xmlns:a16="http://schemas.microsoft.com/office/drawing/2014/main" id="{4559B1DD-20A8-2140-9361-84A461F5E64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7395"/>
          <a:stretch/>
        </p:blipFill>
        <p:spPr>
          <a:xfrm>
            <a:off x="430726" y="5949560"/>
            <a:ext cx="739821" cy="38918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Flowchart: from .</a:t>
            </a:r>
            <a:r>
              <a:rPr lang="en-US" dirty="0" err="1">
                <a:solidFill>
                  <a:srgbClr val="C00000"/>
                </a:solidFill>
              </a:rPr>
              <a:t>bcl</a:t>
            </a:r>
            <a:r>
              <a:rPr lang="en-US" dirty="0">
                <a:solidFill>
                  <a:srgbClr val="C00000"/>
                </a:solidFill>
              </a:rPr>
              <a:t> to count matrix</a:t>
            </a:r>
            <a:endParaRPr lang="en-US" dirty="0"/>
          </a:p>
        </p:txBody>
      </p:sp>
      <p:pic>
        <p:nvPicPr>
          <p:cNvPr id="35" name="Google Shape;152;p4">
            <a:extLst>
              <a:ext uri="{FF2B5EF4-FFF2-40B4-BE49-F238E27FC236}">
                <a16:creationId xmlns:a16="http://schemas.microsoft.com/office/drawing/2014/main" id="{1E98C4AD-26D7-3A43-B365-D1B8FAE1D40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51357"/>
          <a:stretch/>
        </p:blipFill>
        <p:spPr>
          <a:xfrm>
            <a:off x="430725" y="1371285"/>
            <a:ext cx="739821" cy="3598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Picture 2">
            <a:extLst>
              <a:ext uri="{FF2B5EF4-FFF2-40B4-BE49-F238E27FC236}">
                <a16:creationId xmlns:a16="http://schemas.microsoft.com/office/drawing/2014/main" id="{48AC62A8-9AF2-0B41-B4CE-3117FC31BB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33289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Google Shape;125;p3">
            <a:extLst>
              <a:ext uri="{FF2B5EF4-FFF2-40B4-BE49-F238E27FC236}">
                <a16:creationId xmlns:a16="http://schemas.microsoft.com/office/drawing/2014/main" id="{ED04473E-1ED7-0E41-ADA1-371A91D7F4B2}"/>
              </a:ext>
            </a:extLst>
          </p:cNvPr>
          <p:cNvSpPr/>
          <p:nvPr/>
        </p:nvSpPr>
        <p:spPr>
          <a:xfrm>
            <a:off x="4712793" y="2013437"/>
            <a:ext cx="67072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bcl2fastq</a:t>
            </a:r>
            <a:endParaRPr lang="en-US" dirty="0"/>
          </a:p>
        </p:txBody>
      </p:sp>
      <p:sp>
        <p:nvSpPr>
          <p:cNvPr id="34" name="Google Shape;121;p3">
            <a:extLst>
              <a:ext uri="{FF2B5EF4-FFF2-40B4-BE49-F238E27FC236}">
                <a16:creationId xmlns:a16="http://schemas.microsoft.com/office/drawing/2014/main" id="{89FB9E5E-89ED-264E-BCB3-6457A5EBDBC0}"/>
              </a:ext>
            </a:extLst>
          </p:cNvPr>
          <p:cNvSpPr txBox="1"/>
          <p:nvPr/>
        </p:nvSpPr>
        <p:spPr>
          <a:xfrm>
            <a:off x="1196534" y="2025855"/>
            <a:ext cx="3300984" cy="388087"/>
          </a:xfrm>
          <a:prstGeom prst="rect">
            <a:avLst/>
          </a:prstGeom>
          <a:solidFill>
            <a:srgbClr val="941651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Create </a:t>
            </a:r>
            <a:r>
              <a:rPr lang="en-US" sz="1800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fastq</a:t>
            </a:r>
            <a:r>
              <a:rPr lang="en-US" sz="1800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files</a:t>
            </a:r>
            <a:endParaRPr dirty="0"/>
          </a:p>
        </p:txBody>
      </p:sp>
      <p:pic>
        <p:nvPicPr>
          <p:cNvPr id="37" name="Google Shape;152;p4">
            <a:extLst>
              <a:ext uri="{FF2B5EF4-FFF2-40B4-BE49-F238E27FC236}">
                <a16:creationId xmlns:a16="http://schemas.microsoft.com/office/drawing/2014/main" id="{C03A5925-513F-BF48-9024-0CED5C0E832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51357"/>
          <a:stretch/>
        </p:blipFill>
        <p:spPr>
          <a:xfrm>
            <a:off x="430724" y="2054069"/>
            <a:ext cx="739821" cy="359873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125;p3">
            <a:extLst>
              <a:ext uri="{FF2B5EF4-FFF2-40B4-BE49-F238E27FC236}">
                <a16:creationId xmlns:a16="http://schemas.microsoft.com/office/drawing/2014/main" id="{C6C4A7A7-15E1-4D47-B53F-CA7A1EFFEFFA}"/>
              </a:ext>
            </a:extLst>
          </p:cNvPr>
          <p:cNvSpPr/>
          <p:nvPr/>
        </p:nvSpPr>
        <p:spPr>
          <a:xfrm>
            <a:off x="4712793" y="2668064"/>
            <a:ext cx="67072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fastqc</a:t>
            </a:r>
            <a:endParaRPr lang="en-US" dirty="0"/>
          </a:p>
        </p:txBody>
      </p:sp>
      <p:sp>
        <p:nvSpPr>
          <p:cNvPr id="38" name="Google Shape;121;p3">
            <a:extLst>
              <a:ext uri="{FF2B5EF4-FFF2-40B4-BE49-F238E27FC236}">
                <a16:creationId xmlns:a16="http://schemas.microsoft.com/office/drawing/2014/main" id="{3E5EFDE0-785E-4F4D-93DE-ABE5ADD6A89D}"/>
              </a:ext>
            </a:extLst>
          </p:cNvPr>
          <p:cNvSpPr txBox="1"/>
          <p:nvPr/>
        </p:nvSpPr>
        <p:spPr>
          <a:xfrm>
            <a:off x="1196534" y="2670091"/>
            <a:ext cx="3300984" cy="388087"/>
          </a:xfrm>
          <a:prstGeom prst="rect">
            <a:avLst/>
          </a:prstGeom>
          <a:solidFill>
            <a:srgbClr val="941651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lvl="0" algn="ctr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QC: assess overall quality</a:t>
            </a:r>
            <a:endParaRPr lang="en-US" dirty="0"/>
          </a:p>
        </p:txBody>
      </p:sp>
      <p:pic>
        <p:nvPicPr>
          <p:cNvPr id="39" name="Google Shape;152;p4">
            <a:extLst>
              <a:ext uri="{FF2B5EF4-FFF2-40B4-BE49-F238E27FC236}">
                <a16:creationId xmlns:a16="http://schemas.microsoft.com/office/drawing/2014/main" id="{12DAE12C-C087-A04C-9DF5-49A2001DC5C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51357"/>
          <a:stretch/>
        </p:blipFill>
        <p:spPr>
          <a:xfrm>
            <a:off x="430724" y="2708697"/>
            <a:ext cx="739821" cy="359873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125;p3">
            <a:extLst>
              <a:ext uri="{FF2B5EF4-FFF2-40B4-BE49-F238E27FC236}">
                <a16:creationId xmlns:a16="http://schemas.microsoft.com/office/drawing/2014/main" id="{E70031EF-16F9-E841-BB3E-A648AF21821D}"/>
              </a:ext>
            </a:extLst>
          </p:cNvPr>
          <p:cNvSpPr/>
          <p:nvPr/>
        </p:nvSpPr>
        <p:spPr>
          <a:xfrm>
            <a:off x="4712793" y="3291519"/>
            <a:ext cx="67072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Automatic in </a:t>
            </a:r>
            <a:r>
              <a:rPr lang="en-US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most aligners</a:t>
            </a:r>
            <a:endParaRPr lang="en-US" dirty="0"/>
          </a:p>
        </p:txBody>
      </p:sp>
      <p:sp>
        <p:nvSpPr>
          <p:cNvPr id="40" name="Google Shape;121;p3">
            <a:extLst>
              <a:ext uri="{FF2B5EF4-FFF2-40B4-BE49-F238E27FC236}">
                <a16:creationId xmlns:a16="http://schemas.microsoft.com/office/drawing/2014/main" id="{C7B46AFA-7EEB-F04F-8A7C-7F5A113AD3A0}"/>
              </a:ext>
            </a:extLst>
          </p:cNvPr>
          <p:cNvSpPr txBox="1"/>
          <p:nvPr/>
        </p:nvSpPr>
        <p:spPr>
          <a:xfrm>
            <a:off x="1196534" y="3293546"/>
            <a:ext cx="3300984" cy="388087"/>
          </a:xfrm>
          <a:prstGeom prst="rect">
            <a:avLst/>
          </a:prstGeom>
          <a:solidFill>
            <a:srgbClr val="941651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lvl="0" algn="ctr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QC: remove low quality reads</a:t>
            </a:r>
            <a:endParaRPr lang="en-US" dirty="0"/>
          </a:p>
        </p:txBody>
      </p:sp>
      <p:pic>
        <p:nvPicPr>
          <p:cNvPr id="41" name="Google Shape;152;p4">
            <a:extLst>
              <a:ext uri="{FF2B5EF4-FFF2-40B4-BE49-F238E27FC236}">
                <a16:creationId xmlns:a16="http://schemas.microsoft.com/office/drawing/2014/main" id="{10DD4694-FD3F-BA47-902F-DE89BB0E964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51357"/>
          <a:stretch/>
        </p:blipFill>
        <p:spPr>
          <a:xfrm>
            <a:off x="430724" y="3332152"/>
            <a:ext cx="739821" cy="359873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125;p3">
            <a:extLst>
              <a:ext uri="{FF2B5EF4-FFF2-40B4-BE49-F238E27FC236}">
                <a16:creationId xmlns:a16="http://schemas.microsoft.com/office/drawing/2014/main" id="{79DEF056-2C1E-6845-BB98-D68E390EA2BD}"/>
              </a:ext>
            </a:extLst>
          </p:cNvPr>
          <p:cNvSpPr/>
          <p:nvPr/>
        </p:nvSpPr>
        <p:spPr>
          <a:xfrm>
            <a:off x="4712793" y="3956537"/>
            <a:ext cx="67072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STAR / </a:t>
            </a:r>
            <a:r>
              <a:rPr lang="en-US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Kallisto</a:t>
            </a:r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/ Bowtie / ...</a:t>
            </a:r>
            <a:endParaRPr lang="en-US" dirty="0"/>
          </a:p>
        </p:txBody>
      </p:sp>
      <p:sp>
        <p:nvSpPr>
          <p:cNvPr id="32" name="Google Shape;121;p3">
            <a:extLst>
              <a:ext uri="{FF2B5EF4-FFF2-40B4-BE49-F238E27FC236}">
                <a16:creationId xmlns:a16="http://schemas.microsoft.com/office/drawing/2014/main" id="{C46B6643-69D1-E947-8F81-ECA81CEA56CB}"/>
              </a:ext>
            </a:extLst>
          </p:cNvPr>
          <p:cNvSpPr txBox="1"/>
          <p:nvPr/>
        </p:nvSpPr>
        <p:spPr>
          <a:xfrm>
            <a:off x="1196534" y="3958564"/>
            <a:ext cx="3300984" cy="388087"/>
          </a:xfrm>
          <a:prstGeom prst="rect">
            <a:avLst/>
          </a:prstGeom>
          <a:solidFill>
            <a:srgbClr val="941651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lvl="0" algn="ctr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Align </a:t>
            </a:r>
            <a:r>
              <a:rPr lang="en-US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fastq</a:t>
            </a:r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to BAM</a:t>
            </a:r>
            <a:endParaRPr lang="en-US" dirty="0"/>
          </a:p>
        </p:txBody>
      </p:sp>
      <p:pic>
        <p:nvPicPr>
          <p:cNvPr id="42" name="Google Shape;152;p4">
            <a:extLst>
              <a:ext uri="{FF2B5EF4-FFF2-40B4-BE49-F238E27FC236}">
                <a16:creationId xmlns:a16="http://schemas.microsoft.com/office/drawing/2014/main" id="{47A35595-9B41-8941-A1FD-DB260BAFA9B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51357"/>
          <a:stretch/>
        </p:blipFill>
        <p:spPr>
          <a:xfrm>
            <a:off x="430724" y="3997170"/>
            <a:ext cx="739821" cy="359873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125;p3">
            <a:extLst>
              <a:ext uri="{FF2B5EF4-FFF2-40B4-BE49-F238E27FC236}">
                <a16:creationId xmlns:a16="http://schemas.microsoft.com/office/drawing/2014/main" id="{8584785F-CD7A-394E-AD28-8E56FF4045CD}"/>
              </a:ext>
            </a:extLst>
          </p:cNvPr>
          <p:cNvSpPr/>
          <p:nvPr/>
        </p:nvSpPr>
        <p:spPr>
          <a:xfrm>
            <a:off x="4712793" y="4614459"/>
            <a:ext cx="67072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Automatic in most aligners</a:t>
            </a:r>
            <a:endParaRPr lang="en-US" dirty="0"/>
          </a:p>
        </p:txBody>
      </p:sp>
      <p:sp>
        <p:nvSpPr>
          <p:cNvPr id="43" name="Google Shape;121;p3">
            <a:extLst>
              <a:ext uri="{FF2B5EF4-FFF2-40B4-BE49-F238E27FC236}">
                <a16:creationId xmlns:a16="http://schemas.microsoft.com/office/drawing/2014/main" id="{2C6A8468-8C6F-0544-84F5-ABA294E5E424}"/>
              </a:ext>
            </a:extLst>
          </p:cNvPr>
          <p:cNvSpPr txBox="1"/>
          <p:nvPr/>
        </p:nvSpPr>
        <p:spPr>
          <a:xfrm>
            <a:off x="1196534" y="4616486"/>
            <a:ext cx="3300984" cy="388087"/>
          </a:xfrm>
          <a:prstGeom prst="rect">
            <a:avLst/>
          </a:prstGeom>
          <a:solidFill>
            <a:srgbClr val="941651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lvl="0" algn="ctr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QC: collapse UMI</a:t>
            </a:r>
            <a:endParaRPr lang="en-US" dirty="0"/>
          </a:p>
        </p:txBody>
      </p:sp>
      <p:pic>
        <p:nvPicPr>
          <p:cNvPr id="44" name="Google Shape;152;p4">
            <a:extLst>
              <a:ext uri="{FF2B5EF4-FFF2-40B4-BE49-F238E27FC236}">
                <a16:creationId xmlns:a16="http://schemas.microsoft.com/office/drawing/2014/main" id="{9D2FADB3-C3A8-C045-89CF-A316C017197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51357"/>
          <a:stretch/>
        </p:blipFill>
        <p:spPr>
          <a:xfrm>
            <a:off x="430724" y="4655092"/>
            <a:ext cx="739821" cy="359873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125;p3">
            <a:extLst>
              <a:ext uri="{FF2B5EF4-FFF2-40B4-BE49-F238E27FC236}">
                <a16:creationId xmlns:a16="http://schemas.microsoft.com/office/drawing/2014/main" id="{F0C84F73-475B-B14A-9CAC-81A408B61A61}"/>
              </a:ext>
            </a:extLst>
          </p:cNvPr>
          <p:cNvSpPr/>
          <p:nvPr/>
        </p:nvSpPr>
        <p:spPr>
          <a:xfrm>
            <a:off x="4712793" y="5272381"/>
            <a:ext cx="67072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Automatic in most aligners</a:t>
            </a:r>
            <a:endParaRPr lang="en-US" dirty="0"/>
          </a:p>
        </p:txBody>
      </p:sp>
      <p:sp>
        <p:nvSpPr>
          <p:cNvPr id="46" name="Google Shape;121;p3">
            <a:extLst>
              <a:ext uri="{FF2B5EF4-FFF2-40B4-BE49-F238E27FC236}">
                <a16:creationId xmlns:a16="http://schemas.microsoft.com/office/drawing/2014/main" id="{A0C68815-8BE8-C848-8FE5-ED416A6432C0}"/>
              </a:ext>
            </a:extLst>
          </p:cNvPr>
          <p:cNvSpPr txBox="1"/>
          <p:nvPr/>
        </p:nvSpPr>
        <p:spPr>
          <a:xfrm>
            <a:off x="1196534" y="5274408"/>
            <a:ext cx="3300984" cy="388087"/>
          </a:xfrm>
          <a:prstGeom prst="rect">
            <a:avLst/>
          </a:prstGeom>
          <a:solidFill>
            <a:srgbClr val="941651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lvl="0" algn="ctr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View alignment</a:t>
            </a:r>
            <a:endParaRPr lang="en-US" dirty="0"/>
          </a:p>
        </p:txBody>
      </p:sp>
      <p:pic>
        <p:nvPicPr>
          <p:cNvPr id="47" name="Google Shape;152;p4">
            <a:extLst>
              <a:ext uri="{FF2B5EF4-FFF2-40B4-BE49-F238E27FC236}">
                <a16:creationId xmlns:a16="http://schemas.microsoft.com/office/drawing/2014/main" id="{3398A7FF-12BE-3041-BC67-4B926364E59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51357"/>
          <a:stretch/>
        </p:blipFill>
        <p:spPr>
          <a:xfrm>
            <a:off x="430724" y="5313014"/>
            <a:ext cx="739821" cy="359873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121;p3">
            <a:extLst>
              <a:ext uri="{FF2B5EF4-FFF2-40B4-BE49-F238E27FC236}">
                <a16:creationId xmlns:a16="http://schemas.microsoft.com/office/drawing/2014/main" id="{E467E05B-558F-574F-9658-B64E65E0030E}"/>
              </a:ext>
            </a:extLst>
          </p:cNvPr>
          <p:cNvSpPr txBox="1"/>
          <p:nvPr/>
        </p:nvSpPr>
        <p:spPr>
          <a:xfrm>
            <a:off x="92269" y="3291519"/>
            <a:ext cx="461635" cy="308010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spcFirstLastPara="1" vert="vert270" wrap="square" lIns="91425" tIns="64275" rIns="91425" bIns="45700" anchor="t" anchorCtr="0">
            <a:spAutoFit/>
          </a:bodyPr>
          <a:lstStyle/>
          <a:p>
            <a:pPr lvl="0" algn="ctr"/>
            <a:r>
              <a:rPr lang="en-US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Cellranger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431665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C00000"/>
                </a:solidFill>
              </a:rPr>
              <a:t>Cellranger</a:t>
            </a:r>
            <a:r>
              <a:rPr lang="en-US" dirty="0">
                <a:solidFill>
                  <a:srgbClr val="C00000"/>
                </a:solidFill>
              </a:rPr>
              <a:t> count pipeline</a:t>
            </a:r>
            <a:endParaRPr lang="en-US" dirty="0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3510906A-6DD8-6E4D-94E2-E5D167884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33289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oogle Shape;691;p44">
            <a:extLst>
              <a:ext uri="{FF2B5EF4-FFF2-40B4-BE49-F238E27FC236}">
                <a16:creationId xmlns:a16="http://schemas.microsoft.com/office/drawing/2014/main" id="{A047E372-20D9-ED49-B070-A1D4A452B8E2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86094" y="924644"/>
            <a:ext cx="5253107" cy="58473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0735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C00000"/>
                </a:solidFill>
              </a:rPr>
              <a:t>Cellranger</a:t>
            </a:r>
            <a:r>
              <a:rPr lang="en-US" dirty="0">
                <a:solidFill>
                  <a:srgbClr val="C00000"/>
                </a:solidFill>
              </a:rPr>
              <a:t> count pipeline</a:t>
            </a:r>
            <a:endParaRPr lang="en-US" dirty="0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3510906A-6DD8-6E4D-94E2-E5D167884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33289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636;p40">
            <a:extLst>
              <a:ext uri="{FF2B5EF4-FFF2-40B4-BE49-F238E27FC236}">
                <a16:creationId xmlns:a16="http://schemas.microsoft.com/office/drawing/2014/main" id="{2B771AB9-0A0F-E448-A77B-2C9BE6368009}"/>
              </a:ext>
            </a:extLst>
          </p:cNvPr>
          <p:cNvSpPr txBox="1"/>
          <p:nvPr/>
        </p:nvSpPr>
        <p:spPr>
          <a:xfrm>
            <a:off x="747131" y="1298060"/>
            <a:ext cx="8697951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sz="2400" b="1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Which reads are considered for UMI counting by Cell Ranger?</a:t>
            </a:r>
          </a:p>
        </p:txBody>
      </p:sp>
      <p:sp>
        <p:nvSpPr>
          <p:cNvPr id="6" name="Google Shape;636;p40">
            <a:extLst>
              <a:ext uri="{FF2B5EF4-FFF2-40B4-BE49-F238E27FC236}">
                <a16:creationId xmlns:a16="http://schemas.microsoft.com/office/drawing/2014/main" id="{8281E4C7-F98D-3645-91B2-DC88EAF97165}"/>
              </a:ext>
            </a:extLst>
          </p:cNvPr>
          <p:cNvSpPr txBox="1"/>
          <p:nvPr/>
        </p:nvSpPr>
        <p:spPr>
          <a:xfrm>
            <a:off x="747130" y="2344314"/>
            <a:ext cx="8697951" cy="4154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0" indent="-457200">
              <a:buClr>
                <a:schemeClr val="dk1"/>
              </a:buClr>
              <a:buSzPts val="2000"/>
              <a:buFont typeface="Calibri"/>
              <a:buAutoNum type="arabicPeriod"/>
            </a:pPr>
            <a:r>
              <a:rPr lang="en-US" sz="24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Only reads with a valid UMI and a valid 10x barcode. </a:t>
            </a:r>
            <a:endParaRPr lang="en-US" sz="2400" dirty="0">
              <a:sym typeface="Calibri"/>
            </a:endParaRPr>
          </a:p>
          <a:p>
            <a:pPr marL="457200" lvl="0" indent="-457200">
              <a:buClr>
                <a:schemeClr val="dk1"/>
              </a:buClr>
              <a:buSzPts val="2000"/>
              <a:buFont typeface="Calibri"/>
              <a:buAutoNum type="arabicPeriod"/>
            </a:pPr>
            <a:endParaRPr lang="en-US" sz="2400" dirty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  <a:p>
            <a:pPr marL="457200" lvl="0" indent="-457200">
              <a:buClr>
                <a:schemeClr val="dk1"/>
              </a:buClr>
              <a:buSzPts val="2000"/>
              <a:buFont typeface="Calibri"/>
              <a:buAutoNum type="arabicPeriod"/>
            </a:pPr>
            <a:r>
              <a:rPr lang="en-US" sz="24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No bases with base quality &lt; 10.</a:t>
            </a:r>
            <a:endParaRPr lang="en-US" sz="2400" dirty="0">
              <a:sym typeface="Calibri"/>
            </a:endParaRPr>
          </a:p>
          <a:p>
            <a:pPr marL="457200" lvl="0" indent="-457200">
              <a:buClr>
                <a:schemeClr val="dk1"/>
              </a:buClr>
              <a:buSzPts val="2000"/>
              <a:buFont typeface="Calibri"/>
              <a:buAutoNum type="arabicPeriod"/>
            </a:pPr>
            <a:endParaRPr lang="en-US" sz="2400" dirty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  <a:p>
            <a:pPr marL="457200" lvl="0" indent="-457200">
              <a:buClr>
                <a:schemeClr val="dk1"/>
              </a:buClr>
              <a:buSzPts val="2000"/>
              <a:buFont typeface="Calibri"/>
              <a:buAutoNum type="arabicPeriod"/>
            </a:pPr>
            <a:r>
              <a:rPr lang="en-US" sz="24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Read maps to exactly one gene.</a:t>
            </a:r>
            <a:endParaRPr lang="en-US" sz="2400" dirty="0">
              <a:sym typeface="Calibri"/>
            </a:endParaRPr>
          </a:p>
          <a:p>
            <a:pPr marL="457200" lvl="0" indent="-457200">
              <a:buClr>
                <a:schemeClr val="dk1"/>
              </a:buClr>
              <a:buSzPts val="2000"/>
              <a:buFont typeface="Calibri"/>
              <a:buAutoNum type="arabicPeriod"/>
            </a:pPr>
            <a:endParaRPr lang="en-US" sz="2400" dirty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  <a:p>
            <a:pPr marL="457200" lvl="0" indent="-457200">
              <a:buClr>
                <a:schemeClr val="dk1"/>
              </a:buClr>
              <a:buSzPts val="2000"/>
              <a:buFont typeface="Calibri"/>
              <a:buAutoNum type="arabicPeriod"/>
            </a:pPr>
            <a:r>
              <a:rPr lang="en-US" sz="24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Overlaps an exon by at least 50% in a way consistent with annotated splice junctions and strand annotation.</a:t>
            </a:r>
            <a:endParaRPr lang="en-US" sz="2400" dirty="0">
              <a:sym typeface="Calibri"/>
            </a:endParaRPr>
          </a:p>
          <a:p>
            <a:pPr marL="457200" lvl="0" indent="-457200">
              <a:buClr>
                <a:schemeClr val="dk1"/>
              </a:buClr>
              <a:buSzPts val="2000"/>
              <a:buFont typeface="Calibri"/>
              <a:buAutoNum type="arabicPeriod"/>
            </a:pPr>
            <a:endParaRPr lang="en-US" sz="2400" dirty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  <a:p>
            <a:pPr marL="457200" lvl="0" indent="-457200">
              <a:buClr>
                <a:schemeClr val="dk1"/>
              </a:buClr>
              <a:buSzPts val="2000"/>
              <a:buFont typeface="Calibri"/>
              <a:buAutoNum type="arabicPeriod"/>
            </a:pPr>
            <a:r>
              <a:rPr lang="en-US" sz="24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Multiple reads that map to the same UMI will only count once.</a:t>
            </a:r>
            <a:endParaRPr lang="en-US" sz="2400" dirty="0"/>
          </a:p>
          <a:p>
            <a:pPr lvl="0"/>
            <a:endParaRPr lang="en-US" sz="2400" dirty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843796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4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5" name="Google Shape;114;p3">
            <a:extLst>
              <a:ext uri="{FF2B5EF4-FFF2-40B4-BE49-F238E27FC236}">
                <a16:creationId xmlns:a16="http://schemas.microsoft.com/office/drawing/2014/main" id="{54558573-7013-444D-89DA-E6F35FBC2445}"/>
              </a:ext>
            </a:extLst>
          </p:cNvPr>
          <p:cNvSpPr txBox="1"/>
          <p:nvPr/>
        </p:nvSpPr>
        <p:spPr>
          <a:xfrm>
            <a:off x="1196534" y="2012316"/>
            <a:ext cx="3300984" cy="38808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Create fastq files</a:t>
            </a:r>
            <a:endParaRPr/>
          </a:p>
        </p:txBody>
      </p:sp>
      <p:sp>
        <p:nvSpPr>
          <p:cNvPr id="16" name="Google Shape;115;p3">
            <a:extLst>
              <a:ext uri="{FF2B5EF4-FFF2-40B4-BE49-F238E27FC236}">
                <a16:creationId xmlns:a16="http://schemas.microsoft.com/office/drawing/2014/main" id="{1310CF91-F62C-8545-B8C3-962492771E36}"/>
              </a:ext>
            </a:extLst>
          </p:cNvPr>
          <p:cNvSpPr txBox="1"/>
          <p:nvPr/>
        </p:nvSpPr>
        <p:spPr>
          <a:xfrm>
            <a:off x="1196534" y="3336056"/>
            <a:ext cx="3300984" cy="38808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QC: remove low quality reads</a:t>
            </a:r>
            <a:endParaRPr/>
          </a:p>
        </p:txBody>
      </p:sp>
      <p:sp>
        <p:nvSpPr>
          <p:cNvPr id="17" name="Google Shape;116;p3">
            <a:extLst>
              <a:ext uri="{FF2B5EF4-FFF2-40B4-BE49-F238E27FC236}">
                <a16:creationId xmlns:a16="http://schemas.microsoft.com/office/drawing/2014/main" id="{3A3BB0A3-D6A3-724B-A9FC-AF2774448398}"/>
              </a:ext>
            </a:extLst>
          </p:cNvPr>
          <p:cNvSpPr txBox="1"/>
          <p:nvPr/>
        </p:nvSpPr>
        <p:spPr>
          <a:xfrm>
            <a:off x="1196534" y="3997926"/>
            <a:ext cx="3300984" cy="38808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Align fastq to BAM</a:t>
            </a:r>
            <a:endParaRPr/>
          </a:p>
        </p:txBody>
      </p:sp>
      <p:sp>
        <p:nvSpPr>
          <p:cNvPr id="18" name="Google Shape;117;p3">
            <a:extLst>
              <a:ext uri="{FF2B5EF4-FFF2-40B4-BE49-F238E27FC236}">
                <a16:creationId xmlns:a16="http://schemas.microsoft.com/office/drawing/2014/main" id="{D5B465C1-DEC6-2545-A150-8AE6BDAB805B}"/>
              </a:ext>
            </a:extLst>
          </p:cNvPr>
          <p:cNvSpPr txBox="1"/>
          <p:nvPr/>
        </p:nvSpPr>
        <p:spPr>
          <a:xfrm>
            <a:off x="1196534" y="4659796"/>
            <a:ext cx="3300984" cy="38808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QC: collapse UMI</a:t>
            </a:r>
            <a:endParaRPr/>
          </a:p>
        </p:txBody>
      </p:sp>
      <p:sp>
        <p:nvSpPr>
          <p:cNvPr id="19" name="Google Shape;118;p3">
            <a:extLst>
              <a:ext uri="{FF2B5EF4-FFF2-40B4-BE49-F238E27FC236}">
                <a16:creationId xmlns:a16="http://schemas.microsoft.com/office/drawing/2014/main" id="{2A03ADD0-105E-8A4C-9AAA-2F31503252FB}"/>
              </a:ext>
            </a:extLst>
          </p:cNvPr>
          <p:cNvSpPr txBox="1"/>
          <p:nvPr/>
        </p:nvSpPr>
        <p:spPr>
          <a:xfrm>
            <a:off x="1196534" y="2674186"/>
            <a:ext cx="3300984" cy="38808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QC: assess overall quality</a:t>
            </a:r>
            <a:endParaRPr/>
          </a:p>
        </p:txBody>
      </p:sp>
      <p:sp>
        <p:nvSpPr>
          <p:cNvPr id="20" name="Google Shape;119;p3">
            <a:extLst>
              <a:ext uri="{FF2B5EF4-FFF2-40B4-BE49-F238E27FC236}">
                <a16:creationId xmlns:a16="http://schemas.microsoft.com/office/drawing/2014/main" id="{927889A2-F450-2247-BBAA-A1983C9B905D}"/>
              </a:ext>
            </a:extLst>
          </p:cNvPr>
          <p:cNvSpPr txBox="1"/>
          <p:nvPr/>
        </p:nvSpPr>
        <p:spPr>
          <a:xfrm>
            <a:off x="1196534" y="5321666"/>
            <a:ext cx="3300984" cy="38808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View alignment</a:t>
            </a:r>
            <a:endParaRPr/>
          </a:p>
        </p:txBody>
      </p:sp>
      <p:sp>
        <p:nvSpPr>
          <p:cNvPr id="21" name="Google Shape;120;p3">
            <a:extLst>
              <a:ext uri="{FF2B5EF4-FFF2-40B4-BE49-F238E27FC236}">
                <a16:creationId xmlns:a16="http://schemas.microsoft.com/office/drawing/2014/main" id="{59D51C52-3DAE-934A-A7AF-416BCCB2DA7D}"/>
              </a:ext>
            </a:extLst>
          </p:cNvPr>
          <p:cNvSpPr txBox="1"/>
          <p:nvPr/>
        </p:nvSpPr>
        <p:spPr>
          <a:xfrm>
            <a:off x="1196534" y="5983537"/>
            <a:ext cx="3300984" cy="38808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Count matrix</a:t>
            </a:r>
            <a:endParaRPr/>
          </a:p>
        </p:txBody>
      </p:sp>
      <p:sp>
        <p:nvSpPr>
          <p:cNvPr id="22" name="Google Shape;121;p3">
            <a:extLst>
              <a:ext uri="{FF2B5EF4-FFF2-40B4-BE49-F238E27FC236}">
                <a16:creationId xmlns:a16="http://schemas.microsoft.com/office/drawing/2014/main" id="{84E89C16-6D6C-5949-BF31-C72A475FB514}"/>
              </a:ext>
            </a:extLst>
          </p:cNvPr>
          <p:cNvSpPr txBox="1"/>
          <p:nvPr/>
        </p:nvSpPr>
        <p:spPr>
          <a:xfrm>
            <a:off x="1196534" y="1350446"/>
            <a:ext cx="3300984" cy="388087"/>
          </a:xfrm>
          <a:prstGeom prst="rect">
            <a:avLst/>
          </a:prstGeom>
          <a:solidFill>
            <a:srgbClr val="941651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Get bcl file</a:t>
            </a:r>
            <a:endParaRPr/>
          </a:p>
        </p:txBody>
      </p:sp>
      <p:pic>
        <p:nvPicPr>
          <p:cNvPr id="27" name="Google Shape;126;p3">
            <a:extLst>
              <a:ext uri="{FF2B5EF4-FFF2-40B4-BE49-F238E27FC236}">
                <a16:creationId xmlns:a16="http://schemas.microsoft.com/office/drawing/2014/main" id="{4559B1DD-20A8-2140-9361-84A461F5E64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7395"/>
          <a:stretch/>
        </p:blipFill>
        <p:spPr>
          <a:xfrm>
            <a:off x="430726" y="5949560"/>
            <a:ext cx="739821" cy="389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127;p3">
            <a:extLst>
              <a:ext uri="{FF2B5EF4-FFF2-40B4-BE49-F238E27FC236}">
                <a16:creationId xmlns:a16="http://schemas.microsoft.com/office/drawing/2014/main" id="{E12C0DF7-DD4B-A643-BF1B-1BCA1242BEA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7395"/>
          <a:stretch/>
        </p:blipFill>
        <p:spPr>
          <a:xfrm>
            <a:off x="430726" y="4633109"/>
            <a:ext cx="739821" cy="389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128;p3">
            <a:extLst>
              <a:ext uri="{FF2B5EF4-FFF2-40B4-BE49-F238E27FC236}">
                <a16:creationId xmlns:a16="http://schemas.microsoft.com/office/drawing/2014/main" id="{269630E4-C242-8047-93A0-2F8A5E93098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7395"/>
          <a:stretch/>
        </p:blipFill>
        <p:spPr>
          <a:xfrm>
            <a:off x="430726" y="5291336"/>
            <a:ext cx="739821" cy="389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129;p3">
            <a:extLst>
              <a:ext uri="{FF2B5EF4-FFF2-40B4-BE49-F238E27FC236}">
                <a16:creationId xmlns:a16="http://schemas.microsoft.com/office/drawing/2014/main" id="{FE7C731D-98E4-A244-BE8F-F231E767B15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7395"/>
          <a:stretch/>
        </p:blipFill>
        <p:spPr>
          <a:xfrm>
            <a:off x="430726" y="3974882"/>
            <a:ext cx="739821" cy="389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oogle Shape;130;p3">
            <a:extLst>
              <a:ext uri="{FF2B5EF4-FFF2-40B4-BE49-F238E27FC236}">
                <a16:creationId xmlns:a16="http://schemas.microsoft.com/office/drawing/2014/main" id="{5E620A6D-0650-074A-A141-9C2BD1D7059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7395"/>
          <a:stretch/>
        </p:blipFill>
        <p:spPr>
          <a:xfrm>
            <a:off x="430726" y="3316655"/>
            <a:ext cx="739821" cy="389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131;p3">
            <a:extLst>
              <a:ext uri="{FF2B5EF4-FFF2-40B4-BE49-F238E27FC236}">
                <a16:creationId xmlns:a16="http://schemas.microsoft.com/office/drawing/2014/main" id="{2830F823-430A-E546-97E9-CFE612DD343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7395"/>
          <a:stretch/>
        </p:blipFill>
        <p:spPr>
          <a:xfrm>
            <a:off x="430726" y="2658428"/>
            <a:ext cx="739821" cy="389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132;p3">
            <a:extLst>
              <a:ext uri="{FF2B5EF4-FFF2-40B4-BE49-F238E27FC236}">
                <a16:creationId xmlns:a16="http://schemas.microsoft.com/office/drawing/2014/main" id="{E4C1C753-C1F6-E343-AF6C-F82027151D5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7395"/>
          <a:stretch/>
        </p:blipFill>
        <p:spPr>
          <a:xfrm>
            <a:off x="430726" y="2000201"/>
            <a:ext cx="739821" cy="389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133;p3">
            <a:extLst>
              <a:ext uri="{FF2B5EF4-FFF2-40B4-BE49-F238E27FC236}">
                <a16:creationId xmlns:a16="http://schemas.microsoft.com/office/drawing/2014/main" id="{B1E82DD8-9BFD-1C43-89E8-3428A6D1491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7395"/>
          <a:stretch/>
        </p:blipFill>
        <p:spPr>
          <a:xfrm>
            <a:off x="430726" y="1341974"/>
            <a:ext cx="739821" cy="38918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Flowchart: from .</a:t>
            </a:r>
            <a:r>
              <a:rPr lang="en-US" dirty="0" err="1">
                <a:solidFill>
                  <a:srgbClr val="C00000"/>
                </a:solidFill>
              </a:rPr>
              <a:t>bcl</a:t>
            </a:r>
            <a:r>
              <a:rPr lang="en-US" dirty="0">
                <a:solidFill>
                  <a:srgbClr val="C00000"/>
                </a:solidFill>
              </a:rPr>
              <a:t> to count matrix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2430926-5974-DE4B-AAF7-A805745DA46B}"/>
              </a:ext>
            </a:extLst>
          </p:cNvPr>
          <p:cNvSpPr/>
          <p:nvPr/>
        </p:nvSpPr>
        <p:spPr>
          <a:xfrm>
            <a:off x="528320" y="1899920"/>
            <a:ext cx="4184473" cy="4609849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285EA0E0-5604-6C45-B840-76671F352C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33289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092651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C00000"/>
                </a:solidFill>
              </a:rPr>
              <a:t>Cellranger</a:t>
            </a:r>
            <a:r>
              <a:rPr lang="en-US" dirty="0">
                <a:solidFill>
                  <a:srgbClr val="C00000"/>
                </a:solidFill>
              </a:rPr>
              <a:t> count pipeline</a:t>
            </a:r>
            <a:endParaRPr lang="en-US" dirty="0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3510906A-6DD8-6E4D-94E2-E5D167884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33289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636;p40">
            <a:extLst>
              <a:ext uri="{FF2B5EF4-FFF2-40B4-BE49-F238E27FC236}">
                <a16:creationId xmlns:a16="http://schemas.microsoft.com/office/drawing/2014/main" id="{2B771AB9-0A0F-E448-A77B-2C9BE6368009}"/>
              </a:ext>
            </a:extLst>
          </p:cNvPr>
          <p:cNvSpPr txBox="1"/>
          <p:nvPr/>
        </p:nvSpPr>
        <p:spPr>
          <a:xfrm>
            <a:off x="379141" y="1106991"/>
            <a:ext cx="8697951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sz="2400" b="1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Cellranger</a:t>
            </a:r>
            <a:r>
              <a:rPr lang="en-US" sz="2400" b="1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output</a:t>
            </a:r>
          </a:p>
        </p:txBody>
      </p:sp>
      <p:pic>
        <p:nvPicPr>
          <p:cNvPr id="7" name="Google Shape;705;p46">
            <a:extLst>
              <a:ext uri="{FF2B5EF4-FFF2-40B4-BE49-F238E27FC236}">
                <a16:creationId xmlns:a16="http://schemas.microsoft.com/office/drawing/2014/main" id="{97535948-18A9-BE44-B519-6530FF97E611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378492" y="947441"/>
            <a:ext cx="7231288" cy="558567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4931426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C00000"/>
                </a:solidFill>
              </a:rPr>
              <a:t>Cellranger</a:t>
            </a:r>
            <a:r>
              <a:rPr lang="en-US" dirty="0">
                <a:solidFill>
                  <a:srgbClr val="C00000"/>
                </a:solidFill>
              </a:rPr>
              <a:t> count pipeline</a:t>
            </a:r>
            <a:endParaRPr lang="en-US" dirty="0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3510906A-6DD8-6E4D-94E2-E5D167884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33289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636;p40">
            <a:extLst>
              <a:ext uri="{FF2B5EF4-FFF2-40B4-BE49-F238E27FC236}">
                <a16:creationId xmlns:a16="http://schemas.microsoft.com/office/drawing/2014/main" id="{2B771AB9-0A0F-E448-A77B-2C9BE6368009}"/>
              </a:ext>
            </a:extLst>
          </p:cNvPr>
          <p:cNvSpPr txBox="1"/>
          <p:nvPr/>
        </p:nvSpPr>
        <p:spPr>
          <a:xfrm>
            <a:off x="379142" y="1106990"/>
            <a:ext cx="3267308" cy="2308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sz="2400" b="1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Cellranger</a:t>
            </a:r>
            <a:r>
              <a:rPr lang="en-US" sz="2400" b="1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output</a:t>
            </a:r>
          </a:p>
          <a:p>
            <a:pPr lvl="0"/>
            <a:endParaRPr lang="en-US" sz="2400" b="1" dirty="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r>
              <a:rPr lang="en-US" sz="2400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Some cell barcodes have many UMIs, but most do not.</a:t>
            </a:r>
          </a:p>
          <a:p>
            <a:pPr lvl="0"/>
            <a:endParaRPr lang="en-US" sz="2400" b="1" dirty="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6" name="Google Shape;712;p47">
            <a:extLst>
              <a:ext uri="{FF2B5EF4-FFF2-40B4-BE49-F238E27FC236}">
                <a16:creationId xmlns:a16="http://schemas.microsoft.com/office/drawing/2014/main" id="{7D438C36-3610-0D47-9136-2BD3306FB325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51638" t="2996" r="2600" b="52902"/>
          <a:stretch/>
        </p:blipFill>
        <p:spPr>
          <a:xfrm>
            <a:off x="4123043" y="1964634"/>
            <a:ext cx="5830957" cy="43406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530420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Sequencing depth</a:t>
            </a:r>
            <a:endParaRPr lang="en-US" dirty="0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3510906A-6DD8-6E4D-94E2-E5D167884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33289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636;p40">
            <a:extLst>
              <a:ext uri="{FF2B5EF4-FFF2-40B4-BE49-F238E27FC236}">
                <a16:creationId xmlns:a16="http://schemas.microsoft.com/office/drawing/2014/main" id="{2B771AB9-0A0F-E448-A77B-2C9BE6368009}"/>
              </a:ext>
            </a:extLst>
          </p:cNvPr>
          <p:cNvSpPr txBox="1"/>
          <p:nvPr/>
        </p:nvSpPr>
        <p:spPr>
          <a:xfrm>
            <a:off x="379141" y="1106990"/>
            <a:ext cx="11039708" cy="42647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lnSpc>
                <a:spcPct val="90000"/>
              </a:lnSpc>
              <a:buClr>
                <a:schemeClr val="dk1"/>
              </a:buClr>
              <a:buSzPts val="3200"/>
            </a:pPr>
            <a:r>
              <a:rPr lang="en-US" sz="2000" b="1" dirty="0">
                <a:latin typeface="Avenir"/>
                <a:ea typeface="Avenir"/>
                <a:cs typeface="Avenir"/>
                <a:sym typeface="Avenir"/>
              </a:rPr>
              <a:t>How deeply do I need to sequence?</a:t>
            </a:r>
            <a:endParaRPr lang="en-US" sz="1200" b="1" dirty="0">
              <a:sym typeface="Avenir"/>
            </a:endParaRPr>
          </a:p>
          <a:p>
            <a:pPr lvl="0">
              <a:lnSpc>
                <a:spcPct val="90000"/>
              </a:lnSpc>
              <a:buClr>
                <a:schemeClr val="dk1"/>
              </a:buClr>
              <a:buSzPts val="3200"/>
            </a:pPr>
            <a:endParaRPr lang="en-US" sz="2000" dirty="0">
              <a:latin typeface="Avenir"/>
              <a:ea typeface="Avenir"/>
              <a:cs typeface="Avenir"/>
              <a:sym typeface="Avenir"/>
            </a:endParaRPr>
          </a:p>
          <a:p>
            <a:pPr lvl="0">
              <a:lnSpc>
                <a:spcPct val="90000"/>
              </a:lnSpc>
              <a:buClr>
                <a:schemeClr val="dk1"/>
              </a:buClr>
              <a:buSzPts val="3200"/>
            </a:pPr>
            <a:endParaRPr lang="en-US" sz="2000" dirty="0">
              <a:latin typeface="Avenir"/>
              <a:ea typeface="Avenir"/>
              <a:cs typeface="Avenir"/>
              <a:sym typeface="Avenir"/>
            </a:endParaRPr>
          </a:p>
          <a:p>
            <a:pPr lvl="0">
              <a:lnSpc>
                <a:spcPct val="90000"/>
              </a:lnSpc>
              <a:buClr>
                <a:schemeClr val="dk1"/>
              </a:buClr>
              <a:buSzPts val="3200"/>
            </a:pPr>
            <a:endParaRPr lang="en-US" sz="2000" dirty="0">
              <a:latin typeface="Avenir"/>
              <a:ea typeface="Avenir"/>
              <a:cs typeface="Avenir"/>
              <a:sym typeface="Avenir"/>
            </a:endParaRPr>
          </a:p>
          <a:p>
            <a:pPr lvl="0">
              <a:lnSpc>
                <a:spcPct val="90000"/>
              </a:lnSpc>
              <a:buClr>
                <a:schemeClr val="dk1"/>
              </a:buClr>
              <a:buSzPts val="3200"/>
            </a:pPr>
            <a:r>
              <a:rPr lang="en-US" sz="2000" dirty="0">
                <a:latin typeface="Avenir"/>
                <a:ea typeface="Avenir"/>
                <a:cs typeface="Avenir"/>
                <a:sym typeface="Avenir"/>
              </a:rPr>
              <a:t>	- At high sequencing depth, we can detect:</a:t>
            </a:r>
          </a:p>
          <a:p>
            <a:pPr lvl="0">
              <a:lnSpc>
                <a:spcPct val="90000"/>
              </a:lnSpc>
              <a:buClr>
                <a:schemeClr val="dk1"/>
              </a:buClr>
              <a:buSzPts val="3200"/>
            </a:pPr>
            <a:endParaRPr lang="en-US" sz="2000" dirty="0">
              <a:latin typeface="Avenir"/>
              <a:ea typeface="Avenir"/>
              <a:cs typeface="Avenir"/>
              <a:sym typeface="Avenir"/>
            </a:endParaRPr>
          </a:p>
          <a:p>
            <a:pPr marL="1825625" lvl="2" indent="-222250">
              <a:lnSpc>
                <a:spcPct val="90000"/>
              </a:lnSpc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The expression of rare splice variants.</a:t>
            </a:r>
            <a:endParaRPr lang="en-US" sz="1200" dirty="0"/>
          </a:p>
          <a:p>
            <a:pPr marL="1825625" lvl="2" indent="-22225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Quantitative modulations in transcript abundance.</a:t>
            </a:r>
            <a:endParaRPr lang="en-US" sz="2000" dirty="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lvl="0">
              <a:lnSpc>
                <a:spcPct val="90000"/>
              </a:lnSpc>
              <a:buClr>
                <a:schemeClr val="dk1"/>
              </a:buClr>
              <a:buSzPts val="3200"/>
            </a:pPr>
            <a:endParaRPr lang="en-US" sz="2000" dirty="0">
              <a:latin typeface="Avenir"/>
              <a:ea typeface="Avenir"/>
              <a:cs typeface="Avenir"/>
              <a:sym typeface="Avenir"/>
            </a:endParaRPr>
          </a:p>
          <a:p>
            <a:pPr lvl="0">
              <a:lnSpc>
                <a:spcPct val="90000"/>
              </a:lnSpc>
              <a:buClr>
                <a:schemeClr val="dk1"/>
              </a:buClr>
              <a:buSzPts val="3200"/>
            </a:pPr>
            <a:endParaRPr lang="en-US" sz="2000" dirty="0">
              <a:latin typeface="Avenir"/>
              <a:ea typeface="Avenir"/>
              <a:cs typeface="Avenir"/>
              <a:sym typeface="Avenir"/>
            </a:endParaRPr>
          </a:p>
          <a:p>
            <a:pPr lvl="0">
              <a:lnSpc>
                <a:spcPct val="90000"/>
              </a:lnSpc>
              <a:buClr>
                <a:schemeClr val="dk1"/>
              </a:buClr>
              <a:buSzPts val="3200"/>
            </a:pPr>
            <a:endParaRPr lang="en-US" sz="2000" dirty="0">
              <a:latin typeface="Avenir"/>
              <a:ea typeface="Avenir"/>
              <a:cs typeface="Avenir"/>
              <a:sym typeface="Avenir"/>
            </a:endParaRPr>
          </a:p>
          <a:p>
            <a:pPr>
              <a:lnSpc>
                <a:spcPct val="90000"/>
              </a:lnSpc>
              <a:buClr>
                <a:schemeClr val="dk1"/>
              </a:buClr>
              <a:buSzPts val="3200"/>
            </a:pPr>
            <a:r>
              <a:rPr lang="en-US" sz="2000" dirty="0">
                <a:latin typeface="Avenir"/>
                <a:ea typeface="Avenir"/>
                <a:cs typeface="Avenir"/>
                <a:sym typeface="Avenir"/>
              </a:rPr>
              <a:t>	- Lower sequencing depth can still be very powerful :</a:t>
            </a:r>
          </a:p>
          <a:p>
            <a:pPr>
              <a:lnSpc>
                <a:spcPct val="90000"/>
              </a:lnSpc>
              <a:buClr>
                <a:schemeClr val="dk1"/>
              </a:buClr>
              <a:buSzPts val="3200"/>
            </a:pPr>
            <a:endParaRPr lang="en-US" sz="2000" dirty="0">
              <a:latin typeface="Avenir"/>
              <a:ea typeface="Avenir"/>
              <a:cs typeface="Avenir"/>
              <a:sym typeface="Avenir"/>
            </a:endParaRPr>
          </a:p>
          <a:p>
            <a:pPr marL="1825625" lvl="2" indent="-222250">
              <a:lnSpc>
                <a:spcPct val="90000"/>
              </a:lnSpc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Catalog of cell types.</a:t>
            </a:r>
            <a:endParaRPr lang="en-US" sz="1200" dirty="0"/>
          </a:p>
          <a:p>
            <a:pPr marL="1825625" lvl="2" indent="-22225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Catalog of transcriptional programs.</a:t>
            </a:r>
            <a:endParaRPr lang="en-US" sz="2000" dirty="0">
              <a:latin typeface="Avenir"/>
              <a:ea typeface="Avenir"/>
              <a:cs typeface="Avenir"/>
              <a:sym typeface="Avenir"/>
            </a:endParaRPr>
          </a:p>
        </p:txBody>
      </p:sp>
    </p:spTree>
    <p:extLst>
      <p:ext uri="{BB962C8B-B14F-4D97-AF65-F5344CB8AC3E}">
        <p14:creationId xmlns:p14="http://schemas.microsoft.com/office/powerpoint/2010/main" val="41544986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Sequencing depth</a:t>
            </a:r>
            <a:endParaRPr lang="en-US" dirty="0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3510906A-6DD8-6E4D-94E2-E5D167884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33289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Google Shape;1114;p72">
            <a:extLst>
              <a:ext uri="{FF2B5EF4-FFF2-40B4-BE49-F238E27FC236}">
                <a16:creationId xmlns:a16="http://schemas.microsoft.com/office/drawing/2014/main" id="{42FF8AC4-E2C6-914F-999D-A45491B3FBB4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55533" t="4501" b="60615"/>
          <a:stretch/>
        </p:blipFill>
        <p:spPr>
          <a:xfrm>
            <a:off x="459952" y="2621250"/>
            <a:ext cx="4960597" cy="2775128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1115;p72">
            <a:extLst>
              <a:ext uri="{FF2B5EF4-FFF2-40B4-BE49-F238E27FC236}">
                <a16:creationId xmlns:a16="http://schemas.microsoft.com/office/drawing/2014/main" id="{4AB33E9B-4AA9-024C-99DE-A917CCC187F4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55533" t="40302" b="27874"/>
          <a:stretch/>
        </p:blipFill>
        <p:spPr>
          <a:xfrm>
            <a:off x="6904738" y="2609324"/>
            <a:ext cx="4960597" cy="2531608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636;p40">
            <a:extLst>
              <a:ext uri="{FF2B5EF4-FFF2-40B4-BE49-F238E27FC236}">
                <a16:creationId xmlns:a16="http://schemas.microsoft.com/office/drawing/2014/main" id="{244285FE-DE71-7145-B4C3-B0CB6504BE71}"/>
              </a:ext>
            </a:extLst>
          </p:cNvPr>
          <p:cNvSpPr txBox="1"/>
          <p:nvPr/>
        </p:nvSpPr>
        <p:spPr>
          <a:xfrm>
            <a:off x="379141" y="1106990"/>
            <a:ext cx="11039708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lnSpc>
                <a:spcPct val="90000"/>
              </a:lnSpc>
              <a:buClr>
                <a:schemeClr val="dk1"/>
              </a:buClr>
              <a:buSzPts val="3200"/>
            </a:pPr>
            <a:r>
              <a:rPr lang="en-US" sz="2000" b="1" dirty="0">
                <a:latin typeface="Avenir"/>
                <a:ea typeface="Avenir"/>
                <a:cs typeface="Avenir"/>
                <a:sym typeface="Avenir"/>
              </a:rPr>
              <a:t>How deeply do I need to sequence?</a:t>
            </a:r>
            <a:endParaRPr lang="en-US" sz="1200" b="1" dirty="0">
              <a:sym typeface="Avenir"/>
            </a:endParaRPr>
          </a:p>
          <a:p>
            <a:pPr lvl="0">
              <a:lnSpc>
                <a:spcPct val="90000"/>
              </a:lnSpc>
              <a:buClr>
                <a:schemeClr val="dk1"/>
              </a:buClr>
              <a:buSzPts val="3200"/>
            </a:pPr>
            <a:endParaRPr lang="en-US" sz="2000" dirty="0">
              <a:latin typeface="Avenir"/>
              <a:ea typeface="Avenir"/>
              <a:cs typeface="Avenir"/>
              <a:sym typeface="Avenir"/>
            </a:endParaRPr>
          </a:p>
          <a:p>
            <a:pPr lvl="0">
              <a:lnSpc>
                <a:spcPct val="90000"/>
              </a:lnSpc>
              <a:buClr>
                <a:schemeClr val="dk1"/>
              </a:buClr>
              <a:buSzPts val="3200"/>
            </a:pPr>
            <a:endParaRPr lang="en-US" sz="2000" dirty="0">
              <a:latin typeface="Avenir"/>
              <a:ea typeface="Avenir"/>
              <a:cs typeface="Avenir"/>
              <a:sym typeface="Avenir"/>
            </a:endParaRPr>
          </a:p>
        </p:txBody>
      </p:sp>
    </p:spTree>
    <p:extLst>
      <p:ext uri="{BB962C8B-B14F-4D97-AF65-F5344CB8AC3E}">
        <p14:creationId xmlns:p14="http://schemas.microsoft.com/office/powerpoint/2010/main" val="298524711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Sequencing depth</a:t>
            </a:r>
            <a:endParaRPr lang="en-US" dirty="0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3510906A-6DD8-6E4D-94E2-E5D167884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33289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Google Shape;636;p40">
            <a:extLst>
              <a:ext uri="{FF2B5EF4-FFF2-40B4-BE49-F238E27FC236}">
                <a16:creationId xmlns:a16="http://schemas.microsoft.com/office/drawing/2014/main" id="{244285FE-DE71-7145-B4C3-B0CB6504BE71}"/>
              </a:ext>
            </a:extLst>
          </p:cNvPr>
          <p:cNvSpPr txBox="1"/>
          <p:nvPr/>
        </p:nvSpPr>
        <p:spPr>
          <a:xfrm>
            <a:off x="379141" y="1106990"/>
            <a:ext cx="11039708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lnSpc>
                <a:spcPct val="90000"/>
              </a:lnSpc>
              <a:buClr>
                <a:schemeClr val="dk1"/>
              </a:buClr>
              <a:buSzPts val="3200"/>
            </a:pPr>
            <a:r>
              <a:rPr lang="en-US" sz="2000" b="1" dirty="0">
                <a:latin typeface="Avenir"/>
                <a:ea typeface="Avenir"/>
                <a:cs typeface="Avenir"/>
                <a:sym typeface="Avenir"/>
              </a:rPr>
              <a:t>How deeply do I need to sequence?</a:t>
            </a:r>
            <a:endParaRPr lang="en-US" sz="1200" b="1" dirty="0">
              <a:sym typeface="Avenir"/>
            </a:endParaRPr>
          </a:p>
          <a:p>
            <a:pPr lvl="0">
              <a:lnSpc>
                <a:spcPct val="90000"/>
              </a:lnSpc>
              <a:buClr>
                <a:schemeClr val="dk1"/>
              </a:buClr>
              <a:buSzPts val="3200"/>
            </a:pPr>
            <a:endParaRPr lang="en-US" sz="2000" dirty="0">
              <a:latin typeface="Avenir"/>
              <a:ea typeface="Avenir"/>
              <a:cs typeface="Avenir"/>
              <a:sym typeface="Avenir"/>
            </a:endParaRPr>
          </a:p>
          <a:p>
            <a:pPr lvl="0">
              <a:lnSpc>
                <a:spcPct val="90000"/>
              </a:lnSpc>
              <a:buClr>
                <a:schemeClr val="dk1"/>
              </a:buClr>
              <a:buSzPts val="3200"/>
            </a:pPr>
            <a:endParaRPr lang="en-US" sz="2000" dirty="0"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9" name="Google Shape;1127;p73">
            <a:extLst>
              <a:ext uri="{FF2B5EF4-FFF2-40B4-BE49-F238E27FC236}">
                <a16:creationId xmlns:a16="http://schemas.microsoft.com/office/drawing/2014/main" id="{01F7EC46-4155-4C4B-944C-5E674B0DF73E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51025" b="52479"/>
          <a:stretch/>
        </p:blipFill>
        <p:spPr>
          <a:xfrm>
            <a:off x="2954763" y="2030279"/>
            <a:ext cx="5877002" cy="4250662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126;p73">
            <a:extLst>
              <a:ext uri="{FF2B5EF4-FFF2-40B4-BE49-F238E27FC236}">
                <a16:creationId xmlns:a16="http://schemas.microsoft.com/office/drawing/2014/main" id="{61A3A55D-0945-4B4C-818C-99112186888E}"/>
              </a:ext>
            </a:extLst>
          </p:cNvPr>
          <p:cNvSpPr/>
          <p:nvPr/>
        </p:nvSpPr>
        <p:spPr>
          <a:xfrm>
            <a:off x="103613" y="6211669"/>
            <a:ext cx="570230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Heimberg  et al. Low Dimensionality in Gene Expression Data Enables the Accurate Extraction of Transcriptional Programs from Shallow Sequencing. Cell Systems 2016. </a:t>
            </a:r>
            <a:endParaRPr dirty="0"/>
          </a:p>
        </p:txBody>
      </p:sp>
      <p:sp>
        <p:nvSpPr>
          <p:cNvPr id="7" name="Google Shape;1128;p73">
            <a:extLst>
              <a:ext uri="{FF2B5EF4-FFF2-40B4-BE49-F238E27FC236}">
                <a16:creationId xmlns:a16="http://schemas.microsoft.com/office/drawing/2014/main" id="{D03631BC-77D2-BB44-9568-07DD7C939C3D}"/>
              </a:ext>
            </a:extLst>
          </p:cNvPr>
          <p:cNvSpPr/>
          <p:nvPr/>
        </p:nvSpPr>
        <p:spPr>
          <a:xfrm>
            <a:off x="8054549" y="6292439"/>
            <a:ext cx="4033838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sz="2000" dirty="0">
                <a:solidFill>
                  <a:srgbClr val="005789"/>
                </a:solidFill>
                <a:latin typeface="Avenir"/>
                <a:ea typeface="Avenir"/>
                <a:cs typeface="Avenir"/>
                <a:sym typeface="Avenir"/>
              </a:rPr>
              <a:t>https://</a:t>
            </a:r>
            <a:r>
              <a:rPr lang="en-US" sz="2000" dirty="0" err="1">
                <a:solidFill>
                  <a:srgbClr val="005789"/>
                </a:solidFill>
                <a:latin typeface="Avenir"/>
                <a:ea typeface="Avenir"/>
                <a:cs typeface="Avenir"/>
                <a:sym typeface="Avenir"/>
              </a:rPr>
              <a:t>satijalab.org</a:t>
            </a:r>
            <a:r>
              <a:rPr lang="en-US" sz="2000" dirty="0">
                <a:solidFill>
                  <a:srgbClr val="005789"/>
                </a:solidFill>
                <a:latin typeface="Avenir"/>
                <a:ea typeface="Avenir"/>
                <a:cs typeface="Avenir"/>
                <a:sym typeface="Avenir"/>
              </a:rPr>
              <a:t>/</a:t>
            </a:r>
            <a:r>
              <a:rPr lang="en-US" sz="2000" dirty="0" err="1">
                <a:solidFill>
                  <a:srgbClr val="005789"/>
                </a:solidFill>
                <a:latin typeface="Avenir"/>
                <a:ea typeface="Avenir"/>
                <a:cs typeface="Avenir"/>
                <a:sym typeface="Avenir"/>
              </a:rPr>
              <a:t>costpercell</a:t>
            </a:r>
            <a:r>
              <a:rPr lang="en-US" sz="2000" dirty="0">
                <a:solidFill>
                  <a:srgbClr val="005789"/>
                </a:solidFill>
                <a:latin typeface="Avenir"/>
                <a:ea typeface="Avenir"/>
                <a:cs typeface="Avenir"/>
                <a:sym typeface="Avenir"/>
              </a:rPr>
              <a:t>/</a:t>
            </a:r>
            <a:endParaRPr sz="2000" b="0" i="0" dirty="0">
              <a:solidFill>
                <a:srgbClr val="005789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  <p:extLst>
      <p:ext uri="{BB962C8B-B14F-4D97-AF65-F5344CB8AC3E}">
        <p14:creationId xmlns:p14="http://schemas.microsoft.com/office/powerpoint/2010/main" val="406120285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45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5" name="Google Shape;114;p3">
            <a:extLst>
              <a:ext uri="{FF2B5EF4-FFF2-40B4-BE49-F238E27FC236}">
                <a16:creationId xmlns:a16="http://schemas.microsoft.com/office/drawing/2014/main" id="{54558573-7013-444D-89DA-E6F35FBC2445}"/>
              </a:ext>
            </a:extLst>
          </p:cNvPr>
          <p:cNvSpPr txBox="1"/>
          <p:nvPr/>
        </p:nvSpPr>
        <p:spPr>
          <a:xfrm>
            <a:off x="1478606" y="2012316"/>
            <a:ext cx="3300984" cy="38808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Create fastq files</a:t>
            </a:r>
            <a:endParaRPr/>
          </a:p>
        </p:txBody>
      </p:sp>
      <p:sp>
        <p:nvSpPr>
          <p:cNvPr id="21" name="Google Shape;120;p3">
            <a:extLst>
              <a:ext uri="{FF2B5EF4-FFF2-40B4-BE49-F238E27FC236}">
                <a16:creationId xmlns:a16="http://schemas.microsoft.com/office/drawing/2014/main" id="{59D51C52-3DAE-934A-A7AF-416BCCB2DA7D}"/>
              </a:ext>
            </a:extLst>
          </p:cNvPr>
          <p:cNvSpPr txBox="1"/>
          <p:nvPr/>
        </p:nvSpPr>
        <p:spPr>
          <a:xfrm>
            <a:off x="1478606" y="5983537"/>
            <a:ext cx="3300984" cy="38808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Count matrix</a:t>
            </a:r>
            <a:endParaRPr/>
          </a:p>
        </p:txBody>
      </p:sp>
      <p:sp>
        <p:nvSpPr>
          <p:cNvPr id="22" name="Google Shape;121;p3">
            <a:extLst>
              <a:ext uri="{FF2B5EF4-FFF2-40B4-BE49-F238E27FC236}">
                <a16:creationId xmlns:a16="http://schemas.microsoft.com/office/drawing/2014/main" id="{84E89C16-6D6C-5949-BF31-C72A475FB514}"/>
              </a:ext>
            </a:extLst>
          </p:cNvPr>
          <p:cNvSpPr txBox="1"/>
          <p:nvPr/>
        </p:nvSpPr>
        <p:spPr>
          <a:xfrm>
            <a:off x="1478606" y="1350446"/>
            <a:ext cx="3300984" cy="388087"/>
          </a:xfrm>
          <a:prstGeom prst="rect">
            <a:avLst/>
          </a:prstGeom>
          <a:solidFill>
            <a:srgbClr val="941651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Get bcl file</a:t>
            </a:r>
            <a:endParaRPr/>
          </a:p>
        </p:txBody>
      </p:sp>
      <p:sp>
        <p:nvSpPr>
          <p:cNvPr id="26" name="Google Shape;125;p3">
            <a:extLst>
              <a:ext uri="{FF2B5EF4-FFF2-40B4-BE49-F238E27FC236}">
                <a16:creationId xmlns:a16="http://schemas.microsoft.com/office/drawing/2014/main" id="{4E12A1B0-E52F-3445-B9A3-D58EB1585455}"/>
              </a:ext>
            </a:extLst>
          </p:cNvPr>
          <p:cNvSpPr/>
          <p:nvPr/>
        </p:nvSpPr>
        <p:spPr>
          <a:xfrm>
            <a:off x="4994865" y="1369201"/>
            <a:ext cx="67072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That is the role of the sequencing machine!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Flowchart: from .</a:t>
            </a:r>
            <a:r>
              <a:rPr lang="en-US" dirty="0" err="1">
                <a:solidFill>
                  <a:srgbClr val="C00000"/>
                </a:solidFill>
              </a:rPr>
              <a:t>bcl</a:t>
            </a:r>
            <a:r>
              <a:rPr lang="en-US" dirty="0">
                <a:solidFill>
                  <a:srgbClr val="C00000"/>
                </a:solidFill>
              </a:rPr>
              <a:t> to count matrix</a:t>
            </a:r>
            <a:endParaRPr lang="en-US" dirty="0"/>
          </a:p>
        </p:txBody>
      </p:sp>
      <p:pic>
        <p:nvPicPr>
          <p:cNvPr id="35" name="Google Shape;152;p4">
            <a:extLst>
              <a:ext uri="{FF2B5EF4-FFF2-40B4-BE49-F238E27FC236}">
                <a16:creationId xmlns:a16="http://schemas.microsoft.com/office/drawing/2014/main" id="{1E98C4AD-26D7-3A43-B365-D1B8FAE1D40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51357"/>
          <a:stretch/>
        </p:blipFill>
        <p:spPr>
          <a:xfrm>
            <a:off x="693454" y="1371285"/>
            <a:ext cx="739821" cy="3598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Picture 2">
            <a:extLst>
              <a:ext uri="{FF2B5EF4-FFF2-40B4-BE49-F238E27FC236}">
                <a16:creationId xmlns:a16="http://schemas.microsoft.com/office/drawing/2014/main" id="{48AC62A8-9AF2-0B41-B4CE-3117FC31BB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33289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Google Shape;125;p3">
            <a:extLst>
              <a:ext uri="{FF2B5EF4-FFF2-40B4-BE49-F238E27FC236}">
                <a16:creationId xmlns:a16="http://schemas.microsoft.com/office/drawing/2014/main" id="{ED04473E-1ED7-0E41-ADA1-371A91D7F4B2}"/>
              </a:ext>
            </a:extLst>
          </p:cNvPr>
          <p:cNvSpPr/>
          <p:nvPr/>
        </p:nvSpPr>
        <p:spPr>
          <a:xfrm>
            <a:off x="4994865" y="2013437"/>
            <a:ext cx="67072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bcl2fastq</a:t>
            </a:r>
            <a:endParaRPr lang="en-US" dirty="0"/>
          </a:p>
        </p:txBody>
      </p:sp>
      <p:sp>
        <p:nvSpPr>
          <p:cNvPr id="34" name="Google Shape;121;p3">
            <a:extLst>
              <a:ext uri="{FF2B5EF4-FFF2-40B4-BE49-F238E27FC236}">
                <a16:creationId xmlns:a16="http://schemas.microsoft.com/office/drawing/2014/main" id="{89FB9E5E-89ED-264E-BCB3-6457A5EBDBC0}"/>
              </a:ext>
            </a:extLst>
          </p:cNvPr>
          <p:cNvSpPr txBox="1"/>
          <p:nvPr/>
        </p:nvSpPr>
        <p:spPr>
          <a:xfrm>
            <a:off x="1478606" y="2025855"/>
            <a:ext cx="3300984" cy="388087"/>
          </a:xfrm>
          <a:prstGeom prst="rect">
            <a:avLst/>
          </a:prstGeom>
          <a:solidFill>
            <a:srgbClr val="941651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Create </a:t>
            </a:r>
            <a:r>
              <a:rPr lang="en-US" sz="1800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fastq</a:t>
            </a:r>
            <a:r>
              <a:rPr lang="en-US" sz="1800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files</a:t>
            </a:r>
            <a:endParaRPr dirty="0"/>
          </a:p>
        </p:txBody>
      </p:sp>
      <p:pic>
        <p:nvPicPr>
          <p:cNvPr id="37" name="Google Shape;152;p4">
            <a:extLst>
              <a:ext uri="{FF2B5EF4-FFF2-40B4-BE49-F238E27FC236}">
                <a16:creationId xmlns:a16="http://schemas.microsoft.com/office/drawing/2014/main" id="{C03A5925-513F-BF48-9024-0CED5C0E832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51357"/>
          <a:stretch/>
        </p:blipFill>
        <p:spPr>
          <a:xfrm>
            <a:off x="693453" y="2054069"/>
            <a:ext cx="739821" cy="359873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125;p3">
            <a:extLst>
              <a:ext uri="{FF2B5EF4-FFF2-40B4-BE49-F238E27FC236}">
                <a16:creationId xmlns:a16="http://schemas.microsoft.com/office/drawing/2014/main" id="{C6C4A7A7-15E1-4D47-B53F-CA7A1EFFEFFA}"/>
              </a:ext>
            </a:extLst>
          </p:cNvPr>
          <p:cNvSpPr/>
          <p:nvPr/>
        </p:nvSpPr>
        <p:spPr>
          <a:xfrm>
            <a:off x="4994865" y="2668064"/>
            <a:ext cx="67072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fastqc</a:t>
            </a:r>
            <a:endParaRPr lang="en-US" dirty="0"/>
          </a:p>
        </p:txBody>
      </p:sp>
      <p:sp>
        <p:nvSpPr>
          <p:cNvPr id="38" name="Google Shape;121;p3">
            <a:extLst>
              <a:ext uri="{FF2B5EF4-FFF2-40B4-BE49-F238E27FC236}">
                <a16:creationId xmlns:a16="http://schemas.microsoft.com/office/drawing/2014/main" id="{3E5EFDE0-785E-4F4D-93DE-ABE5ADD6A89D}"/>
              </a:ext>
            </a:extLst>
          </p:cNvPr>
          <p:cNvSpPr txBox="1"/>
          <p:nvPr/>
        </p:nvSpPr>
        <p:spPr>
          <a:xfrm>
            <a:off x="1478606" y="2670091"/>
            <a:ext cx="3300984" cy="388087"/>
          </a:xfrm>
          <a:prstGeom prst="rect">
            <a:avLst/>
          </a:prstGeom>
          <a:solidFill>
            <a:srgbClr val="941651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lvl="0" algn="ctr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QC: assess overall quality</a:t>
            </a:r>
            <a:endParaRPr lang="en-US" dirty="0"/>
          </a:p>
        </p:txBody>
      </p:sp>
      <p:pic>
        <p:nvPicPr>
          <p:cNvPr id="39" name="Google Shape;152;p4">
            <a:extLst>
              <a:ext uri="{FF2B5EF4-FFF2-40B4-BE49-F238E27FC236}">
                <a16:creationId xmlns:a16="http://schemas.microsoft.com/office/drawing/2014/main" id="{12DAE12C-C087-A04C-9DF5-49A2001DC5C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51357"/>
          <a:stretch/>
        </p:blipFill>
        <p:spPr>
          <a:xfrm>
            <a:off x="693453" y="2708697"/>
            <a:ext cx="739821" cy="359873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125;p3">
            <a:extLst>
              <a:ext uri="{FF2B5EF4-FFF2-40B4-BE49-F238E27FC236}">
                <a16:creationId xmlns:a16="http://schemas.microsoft.com/office/drawing/2014/main" id="{E70031EF-16F9-E841-BB3E-A648AF21821D}"/>
              </a:ext>
            </a:extLst>
          </p:cNvPr>
          <p:cNvSpPr/>
          <p:nvPr/>
        </p:nvSpPr>
        <p:spPr>
          <a:xfrm>
            <a:off x="4994865" y="3291519"/>
            <a:ext cx="67072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Automatic in </a:t>
            </a:r>
            <a:r>
              <a:rPr lang="en-US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most aligners</a:t>
            </a:r>
            <a:endParaRPr lang="en-US" dirty="0"/>
          </a:p>
        </p:txBody>
      </p:sp>
      <p:sp>
        <p:nvSpPr>
          <p:cNvPr id="40" name="Google Shape;121;p3">
            <a:extLst>
              <a:ext uri="{FF2B5EF4-FFF2-40B4-BE49-F238E27FC236}">
                <a16:creationId xmlns:a16="http://schemas.microsoft.com/office/drawing/2014/main" id="{C7B46AFA-7EEB-F04F-8A7C-7F5A113AD3A0}"/>
              </a:ext>
            </a:extLst>
          </p:cNvPr>
          <p:cNvSpPr txBox="1"/>
          <p:nvPr/>
        </p:nvSpPr>
        <p:spPr>
          <a:xfrm>
            <a:off x="1478606" y="3293546"/>
            <a:ext cx="3300984" cy="388087"/>
          </a:xfrm>
          <a:prstGeom prst="rect">
            <a:avLst/>
          </a:prstGeom>
          <a:solidFill>
            <a:srgbClr val="941651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lvl="0" algn="ctr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QC: remove low quality reads</a:t>
            </a:r>
            <a:endParaRPr lang="en-US" dirty="0"/>
          </a:p>
        </p:txBody>
      </p:sp>
      <p:pic>
        <p:nvPicPr>
          <p:cNvPr id="41" name="Google Shape;152;p4">
            <a:extLst>
              <a:ext uri="{FF2B5EF4-FFF2-40B4-BE49-F238E27FC236}">
                <a16:creationId xmlns:a16="http://schemas.microsoft.com/office/drawing/2014/main" id="{10DD4694-FD3F-BA47-902F-DE89BB0E964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51357"/>
          <a:stretch/>
        </p:blipFill>
        <p:spPr>
          <a:xfrm>
            <a:off x="693453" y="3332152"/>
            <a:ext cx="739821" cy="359873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125;p3">
            <a:extLst>
              <a:ext uri="{FF2B5EF4-FFF2-40B4-BE49-F238E27FC236}">
                <a16:creationId xmlns:a16="http://schemas.microsoft.com/office/drawing/2014/main" id="{79DEF056-2C1E-6845-BB98-D68E390EA2BD}"/>
              </a:ext>
            </a:extLst>
          </p:cNvPr>
          <p:cNvSpPr/>
          <p:nvPr/>
        </p:nvSpPr>
        <p:spPr>
          <a:xfrm>
            <a:off x="4994865" y="3956537"/>
            <a:ext cx="67072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STAR / </a:t>
            </a:r>
            <a:r>
              <a:rPr lang="en-US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Kallisto</a:t>
            </a:r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/ Bowtie / ...</a:t>
            </a:r>
            <a:endParaRPr lang="en-US" dirty="0"/>
          </a:p>
        </p:txBody>
      </p:sp>
      <p:sp>
        <p:nvSpPr>
          <p:cNvPr id="32" name="Google Shape;121;p3">
            <a:extLst>
              <a:ext uri="{FF2B5EF4-FFF2-40B4-BE49-F238E27FC236}">
                <a16:creationId xmlns:a16="http://schemas.microsoft.com/office/drawing/2014/main" id="{C46B6643-69D1-E947-8F81-ECA81CEA56CB}"/>
              </a:ext>
            </a:extLst>
          </p:cNvPr>
          <p:cNvSpPr txBox="1"/>
          <p:nvPr/>
        </p:nvSpPr>
        <p:spPr>
          <a:xfrm>
            <a:off x="1478606" y="3958564"/>
            <a:ext cx="3300984" cy="388087"/>
          </a:xfrm>
          <a:prstGeom prst="rect">
            <a:avLst/>
          </a:prstGeom>
          <a:solidFill>
            <a:srgbClr val="941651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lvl="0" algn="ctr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Align </a:t>
            </a:r>
            <a:r>
              <a:rPr lang="en-US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fastq</a:t>
            </a:r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to BAM</a:t>
            </a:r>
            <a:endParaRPr lang="en-US" dirty="0"/>
          </a:p>
        </p:txBody>
      </p:sp>
      <p:pic>
        <p:nvPicPr>
          <p:cNvPr id="42" name="Google Shape;152;p4">
            <a:extLst>
              <a:ext uri="{FF2B5EF4-FFF2-40B4-BE49-F238E27FC236}">
                <a16:creationId xmlns:a16="http://schemas.microsoft.com/office/drawing/2014/main" id="{47A35595-9B41-8941-A1FD-DB260BAFA9B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51357"/>
          <a:stretch/>
        </p:blipFill>
        <p:spPr>
          <a:xfrm>
            <a:off x="693453" y="3997170"/>
            <a:ext cx="739821" cy="359873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125;p3">
            <a:extLst>
              <a:ext uri="{FF2B5EF4-FFF2-40B4-BE49-F238E27FC236}">
                <a16:creationId xmlns:a16="http://schemas.microsoft.com/office/drawing/2014/main" id="{8584785F-CD7A-394E-AD28-8E56FF4045CD}"/>
              </a:ext>
            </a:extLst>
          </p:cNvPr>
          <p:cNvSpPr/>
          <p:nvPr/>
        </p:nvSpPr>
        <p:spPr>
          <a:xfrm>
            <a:off x="4994865" y="4614459"/>
            <a:ext cx="67072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Automatic in most aligners</a:t>
            </a:r>
            <a:endParaRPr lang="en-US" dirty="0"/>
          </a:p>
        </p:txBody>
      </p:sp>
      <p:sp>
        <p:nvSpPr>
          <p:cNvPr id="43" name="Google Shape;121;p3">
            <a:extLst>
              <a:ext uri="{FF2B5EF4-FFF2-40B4-BE49-F238E27FC236}">
                <a16:creationId xmlns:a16="http://schemas.microsoft.com/office/drawing/2014/main" id="{2C6A8468-8C6F-0544-84F5-ABA294E5E424}"/>
              </a:ext>
            </a:extLst>
          </p:cNvPr>
          <p:cNvSpPr txBox="1"/>
          <p:nvPr/>
        </p:nvSpPr>
        <p:spPr>
          <a:xfrm>
            <a:off x="1478606" y="4616486"/>
            <a:ext cx="3300984" cy="388087"/>
          </a:xfrm>
          <a:prstGeom prst="rect">
            <a:avLst/>
          </a:prstGeom>
          <a:solidFill>
            <a:srgbClr val="941651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lvl="0" algn="ctr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QC: collapse UMI</a:t>
            </a:r>
            <a:endParaRPr lang="en-US" dirty="0"/>
          </a:p>
        </p:txBody>
      </p:sp>
      <p:pic>
        <p:nvPicPr>
          <p:cNvPr id="44" name="Google Shape;152;p4">
            <a:extLst>
              <a:ext uri="{FF2B5EF4-FFF2-40B4-BE49-F238E27FC236}">
                <a16:creationId xmlns:a16="http://schemas.microsoft.com/office/drawing/2014/main" id="{9D2FADB3-C3A8-C045-89CF-A316C017197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51357"/>
          <a:stretch/>
        </p:blipFill>
        <p:spPr>
          <a:xfrm>
            <a:off x="693453" y="4655092"/>
            <a:ext cx="739821" cy="359873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125;p3">
            <a:extLst>
              <a:ext uri="{FF2B5EF4-FFF2-40B4-BE49-F238E27FC236}">
                <a16:creationId xmlns:a16="http://schemas.microsoft.com/office/drawing/2014/main" id="{F0C84F73-475B-B14A-9CAC-81A408B61A61}"/>
              </a:ext>
            </a:extLst>
          </p:cNvPr>
          <p:cNvSpPr/>
          <p:nvPr/>
        </p:nvSpPr>
        <p:spPr>
          <a:xfrm>
            <a:off x="4994865" y="5272381"/>
            <a:ext cx="67072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Automatic in most aligners</a:t>
            </a:r>
            <a:endParaRPr lang="en-US" dirty="0"/>
          </a:p>
        </p:txBody>
      </p:sp>
      <p:sp>
        <p:nvSpPr>
          <p:cNvPr id="46" name="Google Shape;121;p3">
            <a:extLst>
              <a:ext uri="{FF2B5EF4-FFF2-40B4-BE49-F238E27FC236}">
                <a16:creationId xmlns:a16="http://schemas.microsoft.com/office/drawing/2014/main" id="{A0C68815-8BE8-C848-8FE5-ED416A6432C0}"/>
              </a:ext>
            </a:extLst>
          </p:cNvPr>
          <p:cNvSpPr txBox="1"/>
          <p:nvPr/>
        </p:nvSpPr>
        <p:spPr>
          <a:xfrm>
            <a:off x="1478606" y="5274408"/>
            <a:ext cx="3300984" cy="388087"/>
          </a:xfrm>
          <a:prstGeom prst="rect">
            <a:avLst/>
          </a:prstGeom>
          <a:solidFill>
            <a:srgbClr val="941651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lvl="0" algn="ctr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View alignment</a:t>
            </a:r>
            <a:endParaRPr lang="en-US" dirty="0"/>
          </a:p>
        </p:txBody>
      </p:sp>
      <p:pic>
        <p:nvPicPr>
          <p:cNvPr id="47" name="Google Shape;152;p4">
            <a:extLst>
              <a:ext uri="{FF2B5EF4-FFF2-40B4-BE49-F238E27FC236}">
                <a16:creationId xmlns:a16="http://schemas.microsoft.com/office/drawing/2014/main" id="{3398A7FF-12BE-3041-BC67-4B926364E59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51357"/>
          <a:stretch/>
        </p:blipFill>
        <p:spPr>
          <a:xfrm>
            <a:off x="693453" y="5313014"/>
            <a:ext cx="739821" cy="359873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121;p3">
            <a:extLst>
              <a:ext uri="{FF2B5EF4-FFF2-40B4-BE49-F238E27FC236}">
                <a16:creationId xmlns:a16="http://schemas.microsoft.com/office/drawing/2014/main" id="{12F7717A-D53F-8245-9810-81CE31A871A8}"/>
              </a:ext>
            </a:extLst>
          </p:cNvPr>
          <p:cNvSpPr txBox="1"/>
          <p:nvPr/>
        </p:nvSpPr>
        <p:spPr>
          <a:xfrm>
            <a:off x="247360" y="3291519"/>
            <a:ext cx="461635" cy="308010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spcFirstLastPara="1" vert="vert270" wrap="square" lIns="91425" tIns="64275" rIns="91425" bIns="45700" anchor="t" anchorCtr="0">
            <a:spAutoFit/>
          </a:bodyPr>
          <a:lstStyle/>
          <a:p>
            <a:pPr lvl="0" algn="ctr"/>
            <a:r>
              <a:rPr lang="en-US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Cellranger</a:t>
            </a:r>
            <a:endParaRPr lang="en-US" dirty="0"/>
          </a:p>
        </p:txBody>
      </p:sp>
      <p:sp>
        <p:nvSpPr>
          <p:cNvPr id="36" name="Google Shape;121;p3">
            <a:extLst>
              <a:ext uri="{FF2B5EF4-FFF2-40B4-BE49-F238E27FC236}">
                <a16:creationId xmlns:a16="http://schemas.microsoft.com/office/drawing/2014/main" id="{32729AFE-681D-5B41-816E-6D444E891ABA}"/>
              </a:ext>
            </a:extLst>
          </p:cNvPr>
          <p:cNvSpPr txBox="1"/>
          <p:nvPr/>
        </p:nvSpPr>
        <p:spPr>
          <a:xfrm>
            <a:off x="1478606" y="5988086"/>
            <a:ext cx="3300984" cy="388087"/>
          </a:xfrm>
          <a:prstGeom prst="rect">
            <a:avLst/>
          </a:prstGeom>
          <a:solidFill>
            <a:srgbClr val="941651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lvl="0" algn="ctr"/>
            <a:r>
              <a:rPr lang="en-US" dirty="0">
                <a:solidFill>
                  <a:schemeClr val="dk1"/>
                </a:solidFill>
                <a:latin typeface="Avenir"/>
                <a:sym typeface="Avenir"/>
              </a:rPr>
              <a:t>Count matrix</a:t>
            </a:r>
            <a:endParaRPr lang="en-US" dirty="0"/>
          </a:p>
        </p:txBody>
      </p:sp>
      <p:sp>
        <p:nvSpPr>
          <p:cNvPr id="49" name="Google Shape;125;p3">
            <a:extLst>
              <a:ext uri="{FF2B5EF4-FFF2-40B4-BE49-F238E27FC236}">
                <a16:creationId xmlns:a16="http://schemas.microsoft.com/office/drawing/2014/main" id="{7D62C793-858A-C542-96BB-5E89C95BE46E}"/>
              </a:ext>
            </a:extLst>
          </p:cNvPr>
          <p:cNvSpPr/>
          <p:nvPr/>
        </p:nvSpPr>
        <p:spPr>
          <a:xfrm>
            <a:off x="4994865" y="5986059"/>
            <a:ext cx="67072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Cellranger</a:t>
            </a:r>
            <a:endParaRPr lang="en-US" dirty="0"/>
          </a:p>
        </p:txBody>
      </p:sp>
      <p:pic>
        <p:nvPicPr>
          <p:cNvPr id="50" name="Google Shape;152;p4">
            <a:extLst>
              <a:ext uri="{FF2B5EF4-FFF2-40B4-BE49-F238E27FC236}">
                <a16:creationId xmlns:a16="http://schemas.microsoft.com/office/drawing/2014/main" id="{ADD3E71B-4353-B049-A7FE-573107D4419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51357"/>
          <a:stretch/>
        </p:blipFill>
        <p:spPr>
          <a:xfrm>
            <a:off x="693453" y="6004389"/>
            <a:ext cx="739821" cy="35987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2201323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Picture 58">
            <a:extLst>
              <a:ext uri="{FF2B5EF4-FFF2-40B4-BE49-F238E27FC236}">
                <a16:creationId xmlns:a16="http://schemas.microsoft.com/office/drawing/2014/main" id="{E8299E25-E0DE-654D-9732-AE02AE96E98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1000"/>
          </a:blip>
          <a:stretch>
            <a:fillRect/>
          </a:stretch>
        </p:blipFill>
        <p:spPr>
          <a:xfrm>
            <a:off x="-9942" y="-1"/>
            <a:ext cx="12192000" cy="1818335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B3D1A539-FC5C-3F42-A8E9-D4F13F8F8382}"/>
              </a:ext>
            </a:extLst>
          </p:cNvPr>
          <p:cNvSpPr txBox="1"/>
          <p:nvPr/>
        </p:nvSpPr>
        <p:spPr>
          <a:xfrm>
            <a:off x="-9939" y="0"/>
            <a:ext cx="12201939" cy="18193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ctr"/>
            <a:endParaRPr lang="en-US" sz="1400" b="1" dirty="0">
              <a:solidFill>
                <a:srgbClr val="C00000"/>
              </a:solidFill>
            </a:endParaRPr>
          </a:p>
          <a:p>
            <a:pPr algn="ctr"/>
            <a:endParaRPr lang="en-US" sz="1400" b="1" dirty="0">
              <a:solidFill>
                <a:srgbClr val="C00000"/>
              </a:solidFill>
            </a:endParaRPr>
          </a:p>
          <a:p>
            <a:pPr algn="ctr"/>
            <a:endParaRPr lang="en-US" sz="1400" b="1" dirty="0">
              <a:solidFill>
                <a:srgbClr val="C00000"/>
              </a:solidFill>
            </a:endParaRPr>
          </a:p>
          <a:p>
            <a:pPr algn="ctr"/>
            <a:r>
              <a:rPr lang="en-US" sz="3200" b="1" dirty="0">
                <a:solidFill>
                  <a:srgbClr val="C00000"/>
                </a:solidFill>
              </a:rPr>
              <a:t>Any question? </a:t>
            </a:r>
          </a:p>
          <a:p>
            <a:pPr algn="ctr"/>
            <a:endParaRPr lang="en-US" b="1" dirty="0">
              <a:sym typeface="Wingdings" pitchFamily="2" charset="2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E38AC76-C99E-3545-8DCD-3B6AD515B9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1950" y="100273"/>
            <a:ext cx="2874267" cy="1617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90412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.</a:t>
            </a:r>
            <a:r>
              <a:rPr lang="en-US" dirty="0" err="1">
                <a:solidFill>
                  <a:srgbClr val="C00000"/>
                </a:solidFill>
              </a:rPr>
              <a:t>bcl</a:t>
            </a:r>
            <a:r>
              <a:rPr lang="en-US" dirty="0">
                <a:solidFill>
                  <a:srgbClr val="C00000"/>
                </a:solidFill>
              </a:rPr>
              <a:t> files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DD2EDDC-0E15-5E4C-8071-C4F4784077CC}"/>
              </a:ext>
            </a:extLst>
          </p:cNvPr>
          <p:cNvSpPr/>
          <p:nvPr/>
        </p:nvSpPr>
        <p:spPr>
          <a:xfrm>
            <a:off x="536299" y="1385054"/>
            <a:ext cx="8654933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4D5156"/>
                </a:solidFill>
                <a:latin typeface="arial" panose="020B0604020202020204" pitchFamily="34" charset="0"/>
              </a:rPr>
              <a:t>.</a:t>
            </a:r>
            <a:r>
              <a:rPr lang="en-GB" dirty="0" err="1">
                <a:solidFill>
                  <a:srgbClr val="4D5156"/>
                </a:solidFill>
                <a:latin typeface="arial" panose="020B0604020202020204" pitchFamily="34" charset="0"/>
              </a:rPr>
              <a:t>bcl</a:t>
            </a:r>
            <a:r>
              <a:rPr lang="en-GB" dirty="0">
                <a:solidFill>
                  <a:srgbClr val="4D5156"/>
                </a:solidFill>
                <a:latin typeface="arial" panose="020B0604020202020204" pitchFamily="34" charset="0"/>
              </a:rPr>
              <a:t>: </a:t>
            </a:r>
          </a:p>
          <a:p>
            <a:endParaRPr lang="en-GB" dirty="0">
              <a:solidFill>
                <a:srgbClr val="4D5156"/>
              </a:solidFill>
              <a:latin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r>
              <a:rPr lang="en-GB" b="1" dirty="0">
                <a:solidFill>
                  <a:srgbClr val="4D5156"/>
                </a:solidFill>
                <a:latin typeface="arial" panose="020B0604020202020204" pitchFamily="34" charset="0"/>
              </a:rPr>
              <a:t>Raw data </a:t>
            </a:r>
            <a:r>
              <a:rPr lang="en-GB" dirty="0">
                <a:solidFill>
                  <a:srgbClr val="4D5156"/>
                </a:solidFill>
                <a:latin typeface="arial" panose="020B0604020202020204" pitchFamily="34" charset="0"/>
              </a:rPr>
              <a:t>output of a sequencing run</a:t>
            </a:r>
          </a:p>
          <a:p>
            <a:pPr marL="285750" indent="-285750">
              <a:buFontTx/>
              <a:buChar char="-"/>
            </a:pPr>
            <a:r>
              <a:rPr lang="en-GB" dirty="0">
                <a:solidFill>
                  <a:srgbClr val="4D5156"/>
                </a:solidFill>
                <a:latin typeface="arial" panose="020B0604020202020204" pitchFamily="34" charset="0"/>
              </a:rPr>
              <a:t>Binary, non-human-readable file</a:t>
            </a:r>
          </a:p>
          <a:p>
            <a:pPr marL="285750" indent="-285750">
              <a:buFontTx/>
              <a:buChar char="-"/>
            </a:pPr>
            <a:endParaRPr lang="en-GB" dirty="0">
              <a:solidFill>
                <a:srgbClr val="4D5156"/>
              </a:solidFill>
              <a:latin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r>
              <a:rPr lang="en-GB" dirty="0">
                <a:solidFill>
                  <a:srgbClr val="4D5156"/>
                </a:solidFill>
                <a:latin typeface="arial" panose="020B0604020202020204" pitchFamily="34" charset="0"/>
              </a:rPr>
              <a:t>Contains the </a:t>
            </a:r>
            <a:r>
              <a:rPr lang="en-GB" b="1" u="sng" dirty="0">
                <a:solidFill>
                  <a:srgbClr val="4D5156"/>
                </a:solidFill>
                <a:latin typeface="arial" panose="020B0604020202020204" pitchFamily="34" charset="0"/>
              </a:rPr>
              <a:t>base calling</a:t>
            </a:r>
            <a:r>
              <a:rPr lang="en-GB" dirty="0">
                <a:solidFill>
                  <a:srgbClr val="4D5156"/>
                </a:solidFill>
                <a:latin typeface="arial" panose="020B0604020202020204" pitchFamily="34" charset="0"/>
              </a:rPr>
              <a:t> and </a:t>
            </a:r>
            <a:r>
              <a:rPr lang="en-GB" b="1" u="sng" dirty="0">
                <a:solidFill>
                  <a:srgbClr val="4D5156"/>
                </a:solidFill>
                <a:latin typeface="arial" panose="020B0604020202020204" pitchFamily="34" charset="0"/>
              </a:rPr>
              <a:t>quality score</a:t>
            </a:r>
            <a:r>
              <a:rPr lang="en-GB" dirty="0">
                <a:solidFill>
                  <a:srgbClr val="4D5156"/>
                </a:solidFill>
                <a:latin typeface="arial" panose="020B0604020202020204" pitchFamily="34" charset="0"/>
              </a:rPr>
              <a:t> </a:t>
            </a:r>
            <a:r>
              <a:rPr lang="en-GB" b="1" u="sng" dirty="0">
                <a:solidFill>
                  <a:srgbClr val="4D5156"/>
                </a:solidFill>
                <a:latin typeface="arial" panose="020B0604020202020204" pitchFamily="34" charset="0"/>
              </a:rPr>
              <a:t>per cluster per sequencing lane</a:t>
            </a:r>
            <a:endParaRPr lang="en-US" dirty="0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0DD7FD83-FD27-F449-B086-40728DEAEF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33289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55650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6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5" name="Google Shape;114;p3">
            <a:extLst>
              <a:ext uri="{FF2B5EF4-FFF2-40B4-BE49-F238E27FC236}">
                <a16:creationId xmlns:a16="http://schemas.microsoft.com/office/drawing/2014/main" id="{54558573-7013-444D-89DA-E6F35FBC2445}"/>
              </a:ext>
            </a:extLst>
          </p:cNvPr>
          <p:cNvSpPr txBox="1"/>
          <p:nvPr/>
        </p:nvSpPr>
        <p:spPr>
          <a:xfrm>
            <a:off x="1196534" y="2012316"/>
            <a:ext cx="3300984" cy="38808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Create fastq files</a:t>
            </a:r>
            <a:endParaRPr/>
          </a:p>
        </p:txBody>
      </p:sp>
      <p:sp>
        <p:nvSpPr>
          <p:cNvPr id="16" name="Google Shape;115;p3">
            <a:extLst>
              <a:ext uri="{FF2B5EF4-FFF2-40B4-BE49-F238E27FC236}">
                <a16:creationId xmlns:a16="http://schemas.microsoft.com/office/drawing/2014/main" id="{1310CF91-F62C-8545-B8C3-962492771E36}"/>
              </a:ext>
            </a:extLst>
          </p:cNvPr>
          <p:cNvSpPr txBox="1"/>
          <p:nvPr/>
        </p:nvSpPr>
        <p:spPr>
          <a:xfrm>
            <a:off x="1196534" y="3336056"/>
            <a:ext cx="3300984" cy="38808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QC: remove low quality reads</a:t>
            </a:r>
            <a:endParaRPr/>
          </a:p>
        </p:txBody>
      </p:sp>
      <p:sp>
        <p:nvSpPr>
          <p:cNvPr id="17" name="Google Shape;116;p3">
            <a:extLst>
              <a:ext uri="{FF2B5EF4-FFF2-40B4-BE49-F238E27FC236}">
                <a16:creationId xmlns:a16="http://schemas.microsoft.com/office/drawing/2014/main" id="{3A3BB0A3-D6A3-724B-A9FC-AF2774448398}"/>
              </a:ext>
            </a:extLst>
          </p:cNvPr>
          <p:cNvSpPr txBox="1"/>
          <p:nvPr/>
        </p:nvSpPr>
        <p:spPr>
          <a:xfrm>
            <a:off x="1196534" y="3997926"/>
            <a:ext cx="3300984" cy="38808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Align fastq to BAM</a:t>
            </a:r>
            <a:endParaRPr/>
          </a:p>
        </p:txBody>
      </p:sp>
      <p:sp>
        <p:nvSpPr>
          <p:cNvPr id="18" name="Google Shape;117;p3">
            <a:extLst>
              <a:ext uri="{FF2B5EF4-FFF2-40B4-BE49-F238E27FC236}">
                <a16:creationId xmlns:a16="http://schemas.microsoft.com/office/drawing/2014/main" id="{D5B465C1-DEC6-2545-A150-8AE6BDAB805B}"/>
              </a:ext>
            </a:extLst>
          </p:cNvPr>
          <p:cNvSpPr txBox="1"/>
          <p:nvPr/>
        </p:nvSpPr>
        <p:spPr>
          <a:xfrm>
            <a:off x="1196534" y="4659796"/>
            <a:ext cx="3300984" cy="38808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QC: collapse UMI</a:t>
            </a:r>
            <a:endParaRPr/>
          </a:p>
        </p:txBody>
      </p:sp>
      <p:sp>
        <p:nvSpPr>
          <p:cNvPr id="19" name="Google Shape;118;p3">
            <a:extLst>
              <a:ext uri="{FF2B5EF4-FFF2-40B4-BE49-F238E27FC236}">
                <a16:creationId xmlns:a16="http://schemas.microsoft.com/office/drawing/2014/main" id="{2A03ADD0-105E-8A4C-9AAA-2F31503252FB}"/>
              </a:ext>
            </a:extLst>
          </p:cNvPr>
          <p:cNvSpPr txBox="1"/>
          <p:nvPr/>
        </p:nvSpPr>
        <p:spPr>
          <a:xfrm>
            <a:off x="1196534" y="2674186"/>
            <a:ext cx="3300984" cy="38808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QC: assess overall quality</a:t>
            </a:r>
            <a:endParaRPr/>
          </a:p>
        </p:txBody>
      </p:sp>
      <p:sp>
        <p:nvSpPr>
          <p:cNvPr id="20" name="Google Shape;119;p3">
            <a:extLst>
              <a:ext uri="{FF2B5EF4-FFF2-40B4-BE49-F238E27FC236}">
                <a16:creationId xmlns:a16="http://schemas.microsoft.com/office/drawing/2014/main" id="{927889A2-F450-2247-BBAA-A1983C9B905D}"/>
              </a:ext>
            </a:extLst>
          </p:cNvPr>
          <p:cNvSpPr txBox="1"/>
          <p:nvPr/>
        </p:nvSpPr>
        <p:spPr>
          <a:xfrm>
            <a:off x="1196534" y="5321666"/>
            <a:ext cx="3300984" cy="38808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View alignment</a:t>
            </a:r>
            <a:endParaRPr/>
          </a:p>
        </p:txBody>
      </p:sp>
      <p:sp>
        <p:nvSpPr>
          <p:cNvPr id="21" name="Google Shape;120;p3">
            <a:extLst>
              <a:ext uri="{FF2B5EF4-FFF2-40B4-BE49-F238E27FC236}">
                <a16:creationId xmlns:a16="http://schemas.microsoft.com/office/drawing/2014/main" id="{59D51C52-3DAE-934A-A7AF-416BCCB2DA7D}"/>
              </a:ext>
            </a:extLst>
          </p:cNvPr>
          <p:cNvSpPr txBox="1"/>
          <p:nvPr/>
        </p:nvSpPr>
        <p:spPr>
          <a:xfrm>
            <a:off x="1196534" y="5983537"/>
            <a:ext cx="3300984" cy="38808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Count matrix</a:t>
            </a:r>
            <a:endParaRPr/>
          </a:p>
        </p:txBody>
      </p:sp>
      <p:sp>
        <p:nvSpPr>
          <p:cNvPr id="22" name="Google Shape;121;p3">
            <a:extLst>
              <a:ext uri="{FF2B5EF4-FFF2-40B4-BE49-F238E27FC236}">
                <a16:creationId xmlns:a16="http://schemas.microsoft.com/office/drawing/2014/main" id="{84E89C16-6D6C-5949-BF31-C72A475FB514}"/>
              </a:ext>
            </a:extLst>
          </p:cNvPr>
          <p:cNvSpPr txBox="1"/>
          <p:nvPr/>
        </p:nvSpPr>
        <p:spPr>
          <a:xfrm>
            <a:off x="1196534" y="1350446"/>
            <a:ext cx="3300984" cy="388087"/>
          </a:xfrm>
          <a:prstGeom prst="rect">
            <a:avLst/>
          </a:prstGeom>
          <a:solidFill>
            <a:srgbClr val="941651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Get bcl file</a:t>
            </a:r>
            <a:endParaRPr/>
          </a:p>
        </p:txBody>
      </p:sp>
      <p:sp>
        <p:nvSpPr>
          <p:cNvPr id="26" name="Google Shape;125;p3">
            <a:extLst>
              <a:ext uri="{FF2B5EF4-FFF2-40B4-BE49-F238E27FC236}">
                <a16:creationId xmlns:a16="http://schemas.microsoft.com/office/drawing/2014/main" id="{4E12A1B0-E52F-3445-B9A3-D58EB1585455}"/>
              </a:ext>
            </a:extLst>
          </p:cNvPr>
          <p:cNvSpPr/>
          <p:nvPr/>
        </p:nvSpPr>
        <p:spPr>
          <a:xfrm>
            <a:off x="4712793" y="1369201"/>
            <a:ext cx="67072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That is the role of the sequencing machine!</a:t>
            </a:r>
            <a:endParaRPr lang="en-US" dirty="0"/>
          </a:p>
        </p:txBody>
      </p:sp>
      <p:pic>
        <p:nvPicPr>
          <p:cNvPr id="27" name="Google Shape;126;p3">
            <a:extLst>
              <a:ext uri="{FF2B5EF4-FFF2-40B4-BE49-F238E27FC236}">
                <a16:creationId xmlns:a16="http://schemas.microsoft.com/office/drawing/2014/main" id="{4559B1DD-20A8-2140-9361-84A461F5E64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7395"/>
          <a:stretch/>
        </p:blipFill>
        <p:spPr>
          <a:xfrm>
            <a:off x="430726" y="5949560"/>
            <a:ext cx="739821" cy="389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127;p3">
            <a:extLst>
              <a:ext uri="{FF2B5EF4-FFF2-40B4-BE49-F238E27FC236}">
                <a16:creationId xmlns:a16="http://schemas.microsoft.com/office/drawing/2014/main" id="{E12C0DF7-DD4B-A643-BF1B-1BCA1242BEA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7395"/>
          <a:stretch/>
        </p:blipFill>
        <p:spPr>
          <a:xfrm>
            <a:off x="430726" y="4633109"/>
            <a:ext cx="739821" cy="389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128;p3">
            <a:extLst>
              <a:ext uri="{FF2B5EF4-FFF2-40B4-BE49-F238E27FC236}">
                <a16:creationId xmlns:a16="http://schemas.microsoft.com/office/drawing/2014/main" id="{269630E4-C242-8047-93A0-2F8A5E93098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7395"/>
          <a:stretch/>
        </p:blipFill>
        <p:spPr>
          <a:xfrm>
            <a:off x="430726" y="5291336"/>
            <a:ext cx="739821" cy="389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129;p3">
            <a:extLst>
              <a:ext uri="{FF2B5EF4-FFF2-40B4-BE49-F238E27FC236}">
                <a16:creationId xmlns:a16="http://schemas.microsoft.com/office/drawing/2014/main" id="{FE7C731D-98E4-A244-BE8F-F231E767B15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7395"/>
          <a:stretch/>
        </p:blipFill>
        <p:spPr>
          <a:xfrm>
            <a:off x="430726" y="3974882"/>
            <a:ext cx="739821" cy="389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oogle Shape;130;p3">
            <a:extLst>
              <a:ext uri="{FF2B5EF4-FFF2-40B4-BE49-F238E27FC236}">
                <a16:creationId xmlns:a16="http://schemas.microsoft.com/office/drawing/2014/main" id="{5E620A6D-0650-074A-A141-9C2BD1D7059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7395"/>
          <a:stretch/>
        </p:blipFill>
        <p:spPr>
          <a:xfrm>
            <a:off x="430726" y="3316655"/>
            <a:ext cx="739821" cy="389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131;p3">
            <a:extLst>
              <a:ext uri="{FF2B5EF4-FFF2-40B4-BE49-F238E27FC236}">
                <a16:creationId xmlns:a16="http://schemas.microsoft.com/office/drawing/2014/main" id="{2830F823-430A-E546-97E9-CFE612DD343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7395"/>
          <a:stretch/>
        </p:blipFill>
        <p:spPr>
          <a:xfrm>
            <a:off x="430726" y="2658428"/>
            <a:ext cx="739821" cy="389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132;p3">
            <a:extLst>
              <a:ext uri="{FF2B5EF4-FFF2-40B4-BE49-F238E27FC236}">
                <a16:creationId xmlns:a16="http://schemas.microsoft.com/office/drawing/2014/main" id="{E4C1C753-C1F6-E343-AF6C-F82027151D5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7395"/>
          <a:stretch/>
        </p:blipFill>
        <p:spPr>
          <a:xfrm>
            <a:off x="430726" y="2000201"/>
            <a:ext cx="739821" cy="38918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Flowchart: from .</a:t>
            </a:r>
            <a:r>
              <a:rPr lang="en-US" dirty="0" err="1">
                <a:solidFill>
                  <a:srgbClr val="C00000"/>
                </a:solidFill>
              </a:rPr>
              <a:t>bcl</a:t>
            </a:r>
            <a:r>
              <a:rPr lang="en-US" dirty="0">
                <a:solidFill>
                  <a:srgbClr val="C00000"/>
                </a:solidFill>
              </a:rPr>
              <a:t> to count matrix</a:t>
            </a:r>
            <a:endParaRPr lang="en-US" dirty="0"/>
          </a:p>
        </p:txBody>
      </p:sp>
      <p:pic>
        <p:nvPicPr>
          <p:cNvPr id="35" name="Google Shape;152;p4">
            <a:extLst>
              <a:ext uri="{FF2B5EF4-FFF2-40B4-BE49-F238E27FC236}">
                <a16:creationId xmlns:a16="http://schemas.microsoft.com/office/drawing/2014/main" id="{1E98C4AD-26D7-3A43-B365-D1B8FAE1D40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51357"/>
          <a:stretch/>
        </p:blipFill>
        <p:spPr>
          <a:xfrm>
            <a:off x="430725" y="1371285"/>
            <a:ext cx="739821" cy="359873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C5264771-71A9-A649-90BB-3B0F72855F65}"/>
              </a:ext>
            </a:extLst>
          </p:cNvPr>
          <p:cNvSpPr/>
          <p:nvPr/>
        </p:nvSpPr>
        <p:spPr>
          <a:xfrm>
            <a:off x="528320" y="2529840"/>
            <a:ext cx="4184473" cy="3979929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3" name="Picture 2">
            <a:extLst>
              <a:ext uri="{FF2B5EF4-FFF2-40B4-BE49-F238E27FC236}">
                <a16:creationId xmlns:a16="http://schemas.microsoft.com/office/drawing/2014/main" id="{48AC62A8-9AF2-0B41-B4CE-3117FC31BB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33289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11766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bcl2fastq</a:t>
            </a:r>
            <a:endParaRPr lang="en-US" dirty="0"/>
          </a:p>
        </p:txBody>
      </p:sp>
      <p:sp>
        <p:nvSpPr>
          <p:cNvPr id="35" name="Google Shape;166;p5">
            <a:extLst>
              <a:ext uri="{FF2B5EF4-FFF2-40B4-BE49-F238E27FC236}">
                <a16:creationId xmlns:a16="http://schemas.microsoft.com/office/drawing/2014/main" id="{0B13F89E-9FA5-B04F-B53C-8FC8376875A4}"/>
              </a:ext>
            </a:extLst>
          </p:cNvPr>
          <p:cNvSpPr/>
          <p:nvPr/>
        </p:nvSpPr>
        <p:spPr>
          <a:xfrm>
            <a:off x="772296" y="1420834"/>
            <a:ext cx="10836875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Command: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bcl2fastq --run-folder-</a:t>
            </a:r>
            <a:r>
              <a:rPr lang="en-US" sz="1800" b="1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dir</a:t>
            </a:r>
            <a:r>
              <a:rPr lang="en-US" sz="1800" b="1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&lt;</a:t>
            </a:r>
            <a:r>
              <a:rPr lang="en-US" sz="1800" b="1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bcl_files_folder</a:t>
            </a:r>
            <a:r>
              <a:rPr lang="en-US" sz="1800" b="1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&gt; -p 12 --output-</a:t>
            </a:r>
            <a:r>
              <a:rPr lang="en-US" sz="1800" b="1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dir</a:t>
            </a:r>
            <a:r>
              <a:rPr lang="en-US" sz="1800" b="1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&lt;</a:t>
            </a:r>
            <a:r>
              <a:rPr lang="en-US" sz="1800" b="1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fastq_files_folder</a:t>
            </a:r>
            <a:r>
              <a:rPr lang="en-US" sz="1800" b="1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&gt;</a:t>
            </a:r>
            <a:endParaRPr b="1" dirty="0"/>
          </a:p>
        </p:txBody>
      </p:sp>
      <p:pic>
        <p:nvPicPr>
          <p:cNvPr id="36" name="Google Shape;167;p5">
            <a:extLst>
              <a:ext uri="{FF2B5EF4-FFF2-40B4-BE49-F238E27FC236}">
                <a16:creationId xmlns:a16="http://schemas.microsoft.com/office/drawing/2014/main" id="{FD7A8F02-C905-C04C-9FCD-3199D36D7A6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2541" r="17636" b="46870"/>
          <a:stretch/>
        </p:blipFill>
        <p:spPr>
          <a:xfrm>
            <a:off x="2671108" y="2665413"/>
            <a:ext cx="7039252" cy="19446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169;p5">
            <a:extLst>
              <a:ext uri="{FF2B5EF4-FFF2-40B4-BE49-F238E27FC236}">
                <a16:creationId xmlns:a16="http://schemas.microsoft.com/office/drawing/2014/main" id="{99F832C8-AB0C-3B42-9DBA-0C8497EEE37C}"/>
              </a:ext>
            </a:extLst>
          </p:cNvPr>
          <p:cNvSpPr/>
          <p:nvPr/>
        </p:nvSpPr>
        <p:spPr>
          <a:xfrm>
            <a:off x="612547" y="5484651"/>
            <a:ext cx="11156374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https://support.illumina.com/content/dam/illumina-support/documents/documentation/software_documentation/bcl2fastq/bcl2fastq_letterbooklet_15038058brpmi.pdf</a:t>
            </a:r>
            <a:endParaRPr sz="1800" dirty="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8" name="Google Shape;170;p5">
            <a:extLst>
              <a:ext uri="{FF2B5EF4-FFF2-40B4-BE49-F238E27FC236}">
                <a16:creationId xmlns:a16="http://schemas.microsoft.com/office/drawing/2014/main" id="{719FC225-0A30-A043-B915-07CC669ACC19}"/>
              </a:ext>
            </a:extLst>
          </p:cNvPr>
          <p:cNvSpPr/>
          <p:nvPr/>
        </p:nvSpPr>
        <p:spPr>
          <a:xfrm>
            <a:off x="612547" y="5144290"/>
            <a:ext cx="1115637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User guide:</a:t>
            </a:r>
            <a:endParaRPr dirty="0"/>
          </a:p>
        </p:txBody>
      </p:sp>
      <p:pic>
        <p:nvPicPr>
          <p:cNvPr id="39" name="Picture 2">
            <a:extLst>
              <a:ext uri="{FF2B5EF4-FFF2-40B4-BE49-F238E27FC236}">
                <a16:creationId xmlns:a16="http://schemas.microsoft.com/office/drawing/2014/main" id="{8321A539-7B16-3345-90FA-FB2F497B1E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33289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30907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bcl2fastq</a:t>
            </a:r>
            <a:endParaRPr lang="en-US" dirty="0"/>
          </a:p>
        </p:txBody>
      </p:sp>
      <p:sp>
        <p:nvSpPr>
          <p:cNvPr id="35" name="Google Shape;166;p5">
            <a:extLst>
              <a:ext uri="{FF2B5EF4-FFF2-40B4-BE49-F238E27FC236}">
                <a16:creationId xmlns:a16="http://schemas.microsoft.com/office/drawing/2014/main" id="{0B13F89E-9FA5-B04F-B53C-8FC8376875A4}"/>
              </a:ext>
            </a:extLst>
          </p:cNvPr>
          <p:cNvSpPr/>
          <p:nvPr/>
        </p:nvSpPr>
        <p:spPr>
          <a:xfrm>
            <a:off x="772296" y="1420834"/>
            <a:ext cx="10836875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Command: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bcl2fastq --run-folder-</a:t>
            </a:r>
            <a:r>
              <a:rPr lang="en-US" sz="1800" b="1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dir</a:t>
            </a:r>
            <a:r>
              <a:rPr lang="en-US" sz="1800" b="1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&lt;</a:t>
            </a:r>
            <a:r>
              <a:rPr lang="en-US" sz="1800" b="1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bcl_files_folder</a:t>
            </a:r>
            <a:r>
              <a:rPr lang="en-US" sz="1800" b="1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&gt; -p 12 --output-</a:t>
            </a:r>
            <a:r>
              <a:rPr lang="en-US" sz="1800" b="1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dir</a:t>
            </a:r>
            <a:r>
              <a:rPr lang="en-US" sz="1800" b="1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&lt;</a:t>
            </a:r>
            <a:r>
              <a:rPr lang="en-US" sz="1800" b="1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fastq_files_folder</a:t>
            </a:r>
            <a:r>
              <a:rPr lang="en-US" sz="1800" b="1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&gt;</a:t>
            </a:r>
            <a:endParaRPr b="1" dirty="0"/>
          </a:p>
        </p:txBody>
      </p:sp>
      <p:pic>
        <p:nvPicPr>
          <p:cNvPr id="36" name="Google Shape;167;p5">
            <a:extLst>
              <a:ext uri="{FF2B5EF4-FFF2-40B4-BE49-F238E27FC236}">
                <a16:creationId xmlns:a16="http://schemas.microsoft.com/office/drawing/2014/main" id="{FD7A8F02-C905-C04C-9FCD-3199D36D7A6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2541" r="17636" b="46870"/>
          <a:stretch/>
        </p:blipFill>
        <p:spPr>
          <a:xfrm>
            <a:off x="2671108" y="2665413"/>
            <a:ext cx="7039252" cy="19446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169;p5">
            <a:extLst>
              <a:ext uri="{FF2B5EF4-FFF2-40B4-BE49-F238E27FC236}">
                <a16:creationId xmlns:a16="http://schemas.microsoft.com/office/drawing/2014/main" id="{99F832C8-AB0C-3B42-9DBA-0C8497EEE37C}"/>
              </a:ext>
            </a:extLst>
          </p:cNvPr>
          <p:cNvSpPr/>
          <p:nvPr/>
        </p:nvSpPr>
        <p:spPr>
          <a:xfrm>
            <a:off x="612547" y="5484651"/>
            <a:ext cx="11156374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https://support.illumina.com/content/dam/illumina-support/documents/documentation/software_documentation/bcl2fastq/bcl2fastq_letterbooklet_15038058brpmi.pdf</a:t>
            </a:r>
            <a:endParaRPr sz="1800" dirty="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8" name="Google Shape;170;p5">
            <a:extLst>
              <a:ext uri="{FF2B5EF4-FFF2-40B4-BE49-F238E27FC236}">
                <a16:creationId xmlns:a16="http://schemas.microsoft.com/office/drawing/2014/main" id="{719FC225-0A30-A043-B915-07CC669ACC19}"/>
              </a:ext>
            </a:extLst>
          </p:cNvPr>
          <p:cNvSpPr/>
          <p:nvPr/>
        </p:nvSpPr>
        <p:spPr>
          <a:xfrm>
            <a:off x="612547" y="5144290"/>
            <a:ext cx="1115637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User guide:</a:t>
            </a:r>
            <a:endParaRPr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AF48A1D-A737-5E48-A897-5FF22D8BC273}"/>
              </a:ext>
            </a:extLst>
          </p:cNvPr>
          <p:cNvSpPr/>
          <p:nvPr/>
        </p:nvSpPr>
        <p:spPr>
          <a:xfrm>
            <a:off x="8351520" y="3180080"/>
            <a:ext cx="223520" cy="792480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7B3FA87D-3600-C647-A718-3FCBEC6E01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33289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36027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How is a .</a:t>
            </a:r>
            <a:r>
              <a:rPr lang="en-US" dirty="0" err="1">
                <a:solidFill>
                  <a:srgbClr val="C00000"/>
                </a:solidFill>
              </a:rPr>
              <a:t>fastq</a:t>
            </a:r>
            <a:r>
              <a:rPr lang="en-US" dirty="0">
                <a:solidFill>
                  <a:srgbClr val="C00000"/>
                </a:solidFill>
              </a:rPr>
              <a:t> organized?</a:t>
            </a:r>
            <a:endParaRPr lang="en-US" dirty="0"/>
          </a:p>
        </p:txBody>
      </p:sp>
      <p:sp>
        <p:nvSpPr>
          <p:cNvPr id="35" name="Google Shape;166;p5">
            <a:extLst>
              <a:ext uri="{FF2B5EF4-FFF2-40B4-BE49-F238E27FC236}">
                <a16:creationId xmlns:a16="http://schemas.microsoft.com/office/drawing/2014/main" id="{0B13F89E-9FA5-B04F-B53C-8FC8376875A4}"/>
              </a:ext>
            </a:extLst>
          </p:cNvPr>
          <p:cNvSpPr/>
          <p:nvPr/>
        </p:nvSpPr>
        <p:spPr>
          <a:xfrm>
            <a:off x="772296" y="1420834"/>
            <a:ext cx="10836875" cy="20312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dirty="0">
                <a:latin typeface="Avenir"/>
                <a:ea typeface="Avenir"/>
                <a:cs typeface="Avenir"/>
                <a:sym typeface="Avenir"/>
              </a:rPr>
              <a:t>Each </a:t>
            </a:r>
            <a:r>
              <a:rPr lang="en-US" dirty="0" err="1">
                <a:latin typeface="Avenir"/>
                <a:ea typeface="Avenir"/>
                <a:cs typeface="Avenir"/>
                <a:sym typeface="Avenir"/>
              </a:rPr>
              <a:t>fastq</a:t>
            </a:r>
            <a:r>
              <a:rPr lang="en-US" dirty="0">
                <a:latin typeface="Avenir"/>
                <a:ea typeface="Avenir"/>
                <a:cs typeface="Avenir"/>
                <a:sym typeface="Avenir"/>
              </a:rPr>
              <a:t> file contains reads, each read is composed of 4 lines:</a:t>
            </a:r>
          </a:p>
          <a:p>
            <a:pPr lvl="0"/>
            <a:endParaRPr lang="en-US" b="1" dirty="0">
              <a:latin typeface="Avenir"/>
              <a:sym typeface="Avenir"/>
            </a:endParaRPr>
          </a:p>
          <a:p>
            <a:pPr marL="342900" lvl="0" indent="-342900">
              <a:buClr>
                <a:schemeClr val="dk1"/>
              </a:buClr>
              <a:buSzPts val="1800"/>
              <a:buFont typeface="Avenir"/>
              <a:buAutoNum type="arabicPeriod"/>
            </a:pPr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A sequence identifier with information about the sequencing run</a:t>
            </a:r>
            <a:endParaRPr lang="en-US" dirty="0"/>
          </a:p>
          <a:p>
            <a:pPr marL="342900" lvl="0" indent="-342900">
              <a:buClr>
                <a:schemeClr val="dk1"/>
              </a:buClr>
              <a:buSzPts val="1800"/>
              <a:buFont typeface="Avenir"/>
              <a:buAutoNum type="arabicPeriod"/>
            </a:pPr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The sequence (the base calls; A, C, T, G and N).</a:t>
            </a:r>
            <a:endParaRPr lang="en-US" dirty="0"/>
          </a:p>
          <a:p>
            <a:pPr marL="342900" lvl="0" indent="-342900"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A separator, which is simply a plus (+) sign.</a:t>
            </a:r>
            <a:endParaRPr lang="en-US" dirty="0"/>
          </a:p>
          <a:p>
            <a:pPr marL="342900" lvl="0" indent="-342900"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The base call quality scores, using ASCII characters to represent the numerical quality scores.</a:t>
            </a:r>
            <a:endParaRPr lang="en-US" dirty="0"/>
          </a:p>
          <a:p>
            <a:pPr lvl="0"/>
            <a:endParaRPr b="1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A087FBA1-D080-2548-AE47-E968410F13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841898"/>
            <a:ext cx="12192000" cy="1774423"/>
          </a:xfrm>
          <a:prstGeom prst="rect">
            <a:avLst/>
          </a:prstGeom>
        </p:spPr>
      </p:pic>
      <p:sp>
        <p:nvSpPr>
          <p:cNvPr id="24" name="Google Shape;196;p7">
            <a:extLst>
              <a:ext uri="{FF2B5EF4-FFF2-40B4-BE49-F238E27FC236}">
                <a16:creationId xmlns:a16="http://schemas.microsoft.com/office/drawing/2014/main" id="{718800B6-29F7-F643-8302-525749EEED32}"/>
              </a:ext>
            </a:extLst>
          </p:cNvPr>
          <p:cNvSpPr/>
          <p:nvPr/>
        </p:nvSpPr>
        <p:spPr>
          <a:xfrm>
            <a:off x="0" y="4070312"/>
            <a:ext cx="12192000" cy="755687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" name="Google Shape;196;p7">
            <a:extLst>
              <a:ext uri="{FF2B5EF4-FFF2-40B4-BE49-F238E27FC236}">
                <a16:creationId xmlns:a16="http://schemas.microsoft.com/office/drawing/2014/main" id="{A52AC17A-7E43-9E4B-A0CA-985573841091}"/>
              </a:ext>
            </a:extLst>
          </p:cNvPr>
          <p:cNvSpPr/>
          <p:nvPr/>
        </p:nvSpPr>
        <p:spPr>
          <a:xfrm>
            <a:off x="0" y="4080473"/>
            <a:ext cx="12192000" cy="176568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6" name="Google Shape;196;p7">
            <a:extLst>
              <a:ext uri="{FF2B5EF4-FFF2-40B4-BE49-F238E27FC236}">
                <a16:creationId xmlns:a16="http://schemas.microsoft.com/office/drawing/2014/main" id="{9E497402-88EC-8B4F-85E6-A49DED3D3479}"/>
              </a:ext>
            </a:extLst>
          </p:cNvPr>
          <p:cNvSpPr/>
          <p:nvPr/>
        </p:nvSpPr>
        <p:spPr>
          <a:xfrm>
            <a:off x="0" y="4263353"/>
            <a:ext cx="12192000" cy="176568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7" name="Google Shape;196;p7">
            <a:extLst>
              <a:ext uri="{FF2B5EF4-FFF2-40B4-BE49-F238E27FC236}">
                <a16:creationId xmlns:a16="http://schemas.microsoft.com/office/drawing/2014/main" id="{B94EBFCA-5C96-EA48-824C-7328D29DE12A}"/>
              </a:ext>
            </a:extLst>
          </p:cNvPr>
          <p:cNvSpPr/>
          <p:nvPr/>
        </p:nvSpPr>
        <p:spPr>
          <a:xfrm>
            <a:off x="0" y="4446233"/>
            <a:ext cx="12192000" cy="176568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9" name="Google Shape;196;p7">
            <a:extLst>
              <a:ext uri="{FF2B5EF4-FFF2-40B4-BE49-F238E27FC236}">
                <a16:creationId xmlns:a16="http://schemas.microsoft.com/office/drawing/2014/main" id="{3E4C6A97-1DF6-D347-A3FE-8A484C27B88A}"/>
              </a:ext>
            </a:extLst>
          </p:cNvPr>
          <p:cNvSpPr/>
          <p:nvPr/>
        </p:nvSpPr>
        <p:spPr>
          <a:xfrm>
            <a:off x="0" y="4633269"/>
            <a:ext cx="12192000" cy="176568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30" name="Picture 2">
            <a:extLst>
              <a:ext uri="{FF2B5EF4-FFF2-40B4-BE49-F238E27FC236}">
                <a16:creationId xmlns:a16="http://schemas.microsoft.com/office/drawing/2014/main" id="{A32CC62C-63CD-0E46-8C57-3B9DC905B0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33289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3003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-CONFIG__" val="Version20200227_2021 -20 -20 -40 6 37 0 143;170;220 175;171;171 79;129;189 220;230;242 Calibri Rectangle 8 1 1 0 0 0 0 0 0 1 1 1 90;200;30 10;255;0 0 0 0 175;171;171 220;230;242 220;230;242 0 1 1 0 15 50 85 0 0 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GRESS INDICATOR TITLE" val="Default Section"/>
</p:tagLst>
</file>

<file path=ppt/theme/theme1.xml><?xml version="1.0" encoding="utf-8"?>
<a:theme xmlns:a="http://schemas.openxmlformats.org/drawingml/2006/main" name="Theme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25400">
          <a:solidFill>
            <a:schemeClr val="tx1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heme1" id="{956AF91C-A915-EB43-A318-2526352C94CB}" vid="{00B548D9-0413-EF4C-B81F-15ECCD6673C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5058</TotalTime>
  <Words>3974</Words>
  <Application>Microsoft Macintosh PowerPoint</Application>
  <PresentationFormat>Widescreen</PresentationFormat>
  <Paragraphs>468</Paragraphs>
  <Slides>46</Slides>
  <Notes>45</Notes>
  <HiddenSlides>1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5" baseType="lpstr">
      <vt:lpstr>Arial</vt:lpstr>
      <vt:lpstr>Arial</vt:lpstr>
      <vt:lpstr>Avenir</vt:lpstr>
      <vt:lpstr>Avenir Book</vt:lpstr>
      <vt:lpstr>Calibri</vt:lpstr>
      <vt:lpstr>Calibri Light</vt:lpstr>
      <vt:lpstr>Comfortaa</vt:lpstr>
      <vt:lpstr>Harding</vt:lpstr>
      <vt:lpstr>Theme1</vt:lpstr>
      <vt:lpstr>Lecture 2  Intro to Data processing:  From bcl to count matrix</vt:lpstr>
      <vt:lpstr>PowerPoint Presentation</vt:lpstr>
      <vt:lpstr>Flowchart: from .bcl to count matrix</vt:lpstr>
      <vt:lpstr>Flowchart: from .bcl to count matrix</vt:lpstr>
      <vt:lpstr>.bcl files</vt:lpstr>
      <vt:lpstr>Flowchart: from .bcl to count matrix</vt:lpstr>
      <vt:lpstr>bcl2fastq</vt:lpstr>
      <vt:lpstr>bcl2fastq</vt:lpstr>
      <vt:lpstr>How is a .fastq organized?</vt:lpstr>
      <vt:lpstr>Why do we end up with so many fastq files? </vt:lpstr>
      <vt:lpstr>I1 is important for demultiplexing multiple samples simultaneously sequenced</vt:lpstr>
      <vt:lpstr>R1 contains information on the cell of origin (as well as a UMI)</vt:lpstr>
      <vt:lpstr>R2 contains sequence of the DNA fragment captured by sequencing</vt:lpstr>
      <vt:lpstr>Reconstructing actual molecules loaded in the sequencer</vt:lpstr>
      <vt:lpstr>Flowchart: from .bcl to count matrix</vt:lpstr>
      <vt:lpstr>Raw sequencing QC is typically done with Fastqc</vt:lpstr>
      <vt:lpstr>Flowchart: from .bcl to count matrix</vt:lpstr>
      <vt:lpstr>Filtering low quality reads</vt:lpstr>
      <vt:lpstr>Filtering low quality reads</vt:lpstr>
      <vt:lpstr>Filtering low quality reads</vt:lpstr>
      <vt:lpstr>Relaxing barcode filtering</vt:lpstr>
      <vt:lpstr>Flowchart: from .bcl to count matrix</vt:lpstr>
      <vt:lpstr>Aligning reads to a transcriptome reference</vt:lpstr>
      <vt:lpstr>Aligning reads to a transcriptome reference</vt:lpstr>
      <vt:lpstr>What do I need to align my reads?</vt:lpstr>
      <vt:lpstr>What do I need to align my reads?</vt:lpstr>
      <vt:lpstr>STAR aligner</vt:lpstr>
      <vt:lpstr>STAR aligner</vt:lpstr>
      <vt:lpstr>Aligning reads to a transcriptome reference</vt:lpstr>
      <vt:lpstr>Flowchart: from .bcl to count matrix</vt:lpstr>
      <vt:lpstr>PCR duplicates</vt:lpstr>
      <vt:lpstr>Solution: using UMIs</vt:lpstr>
      <vt:lpstr>Solution: using UMIs</vt:lpstr>
      <vt:lpstr>Solution: using UMIs</vt:lpstr>
      <vt:lpstr>Flowchart: from .bcl to count matrix</vt:lpstr>
      <vt:lpstr>Visualization with IGV</vt:lpstr>
      <vt:lpstr>Flowchart: from .bcl to count matrix</vt:lpstr>
      <vt:lpstr>Cellranger count pipeline</vt:lpstr>
      <vt:lpstr>Cellranger count pipeline</vt:lpstr>
      <vt:lpstr>Cellranger count pipeline</vt:lpstr>
      <vt:lpstr>Cellranger count pipeline</vt:lpstr>
      <vt:lpstr>Sequencing depth</vt:lpstr>
      <vt:lpstr>Sequencing depth</vt:lpstr>
      <vt:lpstr>Sequencing depth</vt:lpstr>
      <vt:lpstr>Flowchart: from .bcl to count matrix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Dissecting the molecular mechanisms regulating cytoplasmic and nuclear events occurring during MCC differentiation </dc:title>
  <dc:creator>Jacques Serizay</dc:creator>
  <cp:lastModifiedBy>Jacques Serizay</cp:lastModifiedBy>
  <cp:revision>286</cp:revision>
  <dcterms:created xsi:type="dcterms:W3CDTF">2021-02-26T11:16:43Z</dcterms:created>
  <dcterms:modified xsi:type="dcterms:W3CDTF">2022-06-06T17:21:45Z</dcterms:modified>
</cp:coreProperties>
</file>